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689" r:id="rId3"/>
    <p:sldId id="687" r:id="rId4"/>
    <p:sldId id="671" r:id="rId5"/>
    <p:sldId id="668" r:id="rId6"/>
    <p:sldId id="674" r:id="rId7"/>
    <p:sldId id="285" r:id="rId8"/>
    <p:sldId id="286" r:id="rId9"/>
    <p:sldId id="655" r:id="rId10"/>
    <p:sldId id="670" r:id="rId11"/>
    <p:sldId id="281" r:id="rId12"/>
    <p:sldId id="675" r:id="rId13"/>
    <p:sldId id="667" r:id="rId14"/>
    <p:sldId id="682" r:id="rId15"/>
    <p:sldId id="683" r:id="rId16"/>
    <p:sldId id="684" r:id="rId17"/>
    <p:sldId id="686" r:id="rId18"/>
    <p:sldId id="679" r:id="rId19"/>
    <p:sldId id="676" r:id="rId20"/>
    <p:sldId id="672" r:id="rId21"/>
    <p:sldId id="647" r:id="rId22"/>
    <p:sldId id="639" r:id="rId23"/>
    <p:sldId id="678" r:id="rId24"/>
    <p:sldId id="677" r:id="rId25"/>
    <p:sldId id="680" r:id="rId26"/>
    <p:sldId id="645" r:id="rId27"/>
    <p:sldId id="661" r:id="rId28"/>
    <p:sldId id="658" r:id="rId29"/>
    <p:sldId id="662" r:id="rId30"/>
    <p:sldId id="287" r:id="rId31"/>
    <p:sldId id="665" r:id="rId32"/>
    <p:sldId id="652" r:id="rId33"/>
    <p:sldId id="669" r:id="rId34"/>
    <p:sldId id="681" r:id="rId35"/>
    <p:sldId id="640" r:id="rId3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7"/>
    <p:restoredTop sz="95170"/>
  </p:normalViewPr>
  <p:slideViewPr>
    <p:cSldViewPr snapToGrid="0" snapToObjects="1">
      <p:cViewPr varScale="1">
        <p:scale>
          <a:sx n="122" d="100"/>
          <a:sy n="122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0A70-66C0-9D45-9876-1019998D9BF2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1FEC-CE71-FF4C-8628-58EB3AA64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9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36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	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67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European-Human-Genetics-Conferenc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841340" y="5773189"/>
            <a:ext cx="1222861" cy="9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42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73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49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DED43C-D666-5947-A82C-DF2F5348D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BBA89A-43A8-2042-9E86-2E8BF76BA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136A5A-9CD7-E242-88CE-F83E634C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B7A-B4EE-CC44-9853-7B8DAE2F00D0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AE3AB2-5C9D-C54C-B631-F7D42727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2302D4-4911-6F4B-93BF-3DA3B20D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34DA-AA4E-9A49-B7B1-DC688015E5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72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09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32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95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6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21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68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59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60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E063-9E78-D048-9336-6EE47AA1E2A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2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hg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8648.4FDCD73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hg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EA862BB-0D8F-F234-0D30-D9534F18D31F}"/>
              </a:ext>
            </a:extLst>
          </p:cNvPr>
          <p:cNvSpPr txBox="1"/>
          <p:nvPr/>
        </p:nvSpPr>
        <p:spPr>
          <a:xfrm>
            <a:off x="1501214" y="2257061"/>
            <a:ext cx="93524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5400" b="1" dirty="0"/>
              <a:t>The ABC </a:t>
            </a:r>
            <a:r>
              <a:rPr lang="nb-NO" sz="5400" b="1" dirty="0" err="1"/>
              <a:t>of</a:t>
            </a:r>
            <a:r>
              <a:rPr lang="nb-NO" sz="5400" b="1" dirty="0"/>
              <a:t> variant </a:t>
            </a:r>
            <a:r>
              <a:rPr lang="nb-NO" sz="5400" b="1" dirty="0" err="1"/>
              <a:t>classification</a:t>
            </a:r>
            <a:br>
              <a:rPr lang="nb-NO" sz="5400" b="1" dirty="0"/>
            </a:br>
            <a:r>
              <a:rPr lang="nb-NO" sz="5400" b="1" dirty="0"/>
              <a:t>is to ask </a:t>
            </a:r>
            <a:r>
              <a:rPr lang="nb-NO" sz="5400" b="1" dirty="0" err="1"/>
              <a:t>the</a:t>
            </a:r>
            <a:r>
              <a:rPr lang="nb-NO" sz="5400" b="1" dirty="0"/>
              <a:t> right questions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EAE3155-A86E-D4FD-C4C7-887D3BB25C9E}"/>
              </a:ext>
            </a:extLst>
          </p:cNvPr>
          <p:cNvSpPr txBox="1"/>
          <p:nvPr/>
        </p:nvSpPr>
        <p:spPr>
          <a:xfrm>
            <a:off x="4055088" y="4532041"/>
            <a:ext cx="4081822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Gunnar D Houge MD PhD</a:t>
            </a:r>
          </a:p>
          <a:p>
            <a:pPr algn="ctr"/>
            <a:r>
              <a:rPr lang="nb-NO" dirty="0"/>
              <a:t>Senior </a:t>
            </a:r>
            <a:r>
              <a:rPr lang="nb-NO" dirty="0" err="1"/>
              <a:t>consultant</a:t>
            </a:r>
            <a:r>
              <a:rPr lang="nb-NO" dirty="0"/>
              <a:t>/professor</a:t>
            </a:r>
          </a:p>
          <a:p>
            <a:pPr algn="ctr"/>
            <a:r>
              <a:rPr lang="nb-NO" dirty="0" err="1"/>
              <a:t>Treasurer</a:t>
            </a:r>
            <a:r>
              <a:rPr lang="nb-NO" dirty="0"/>
              <a:t>/ex-president, ESHG</a:t>
            </a:r>
            <a:br>
              <a:rPr lang="nb-NO" dirty="0"/>
            </a:br>
            <a:r>
              <a:rPr lang="nb-NO" dirty="0"/>
              <a:t>Precision </a:t>
            </a:r>
            <a:r>
              <a:rPr lang="nb-NO" dirty="0" err="1"/>
              <a:t>medicine</a:t>
            </a:r>
            <a:r>
              <a:rPr lang="nb-NO" dirty="0"/>
              <a:t> lead, Western Norway</a:t>
            </a:r>
            <a:br>
              <a:rPr lang="nb-NO" dirty="0"/>
            </a:br>
            <a:r>
              <a:rPr lang="nb-NO" dirty="0"/>
              <a:t>Haukeland </a:t>
            </a:r>
            <a:r>
              <a:rPr lang="nb-NO" dirty="0" err="1"/>
              <a:t>University</a:t>
            </a:r>
            <a:r>
              <a:rPr lang="nb-NO" dirty="0"/>
              <a:t> Hospital</a:t>
            </a:r>
          </a:p>
          <a:p>
            <a:pPr algn="ctr"/>
            <a:r>
              <a:rPr lang="nb-NO" dirty="0"/>
              <a:t>Bergen, Norway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2"/>
    </mc:Choice>
    <mc:Fallback xmlns="">
      <p:transition spd="slow" advTm="131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4CB085B-95F1-5314-89BF-6EEE3A205471}"/>
              </a:ext>
            </a:extLst>
          </p:cNvPr>
          <p:cNvSpPr txBox="1"/>
          <p:nvPr/>
        </p:nvSpPr>
        <p:spPr>
          <a:xfrm>
            <a:off x="554883" y="604540"/>
            <a:ext cx="1133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err="1"/>
              <a:t>When</a:t>
            </a:r>
            <a:r>
              <a:rPr lang="nb-NO" sz="2800" b="1" dirty="0"/>
              <a:t> is a variant a risk </a:t>
            </a:r>
            <a:r>
              <a:rPr lang="nb-NO" sz="2800" b="1" dirty="0" err="1"/>
              <a:t>factor</a:t>
            </a:r>
            <a:r>
              <a:rPr lang="nb-NO" sz="2800" b="1" dirty="0"/>
              <a:t>, a </a:t>
            </a:r>
            <a:r>
              <a:rPr lang="nb-NO" sz="2800" b="1" dirty="0" err="1"/>
              <a:t>low</a:t>
            </a:r>
            <a:r>
              <a:rPr lang="nb-NO" sz="2800" b="1" dirty="0"/>
              <a:t> </a:t>
            </a:r>
            <a:r>
              <a:rPr lang="nb-NO" sz="2800" b="1" dirty="0" err="1"/>
              <a:t>penetrant</a:t>
            </a:r>
            <a:r>
              <a:rPr lang="nb-NO" sz="2800" b="1" dirty="0"/>
              <a:t> variant, or </a:t>
            </a:r>
            <a:r>
              <a:rPr lang="nb-NO" sz="2800" b="1" dirty="0" err="1"/>
              <a:t>pathogenic</a:t>
            </a:r>
            <a:r>
              <a:rPr lang="nb-NO" sz="2800" b="1" dirty="0"/>
              <a:t>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11A5CF-6C85-A6C3-9120-80377026C04B}"/>
              </a:ext>
            </a:extLst>
          </p:cNvPr>
          <p:cNvSpPr/>
          <p:nvPr/>
        </p:nvSpPr>
        <p:spPr>
          <a:xfrm>
            <a:off x="1771949" y="4281870"/>
            <a:ext cx="9346223" cy="67700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000">
                <a:srgbClr val="FFFF00"/>
              </a:gs>
              <a:gs pos="100000">
                <a:srgbClr val="00B050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7D732DA-A494-F608-28D0-CC8EC53E5B44}"/>
              </a:ext>
            </a:extLst>
          </p:cNvPr>
          <p:cNvSpPr txBox="1"/>
          <p:nvPr/>
        </p:nvSpPr>
        <p:spPr>
          <a:xfrm>
            <a:off x="453506" y="3671238"/>
            <a:ext cx="1123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Lifetime </a:t>
            </a:r>
          </a:p>
          <a:p>
            <a:r>
              <a:rPr lang="nb-NO" dirty="0" err="1"/>
              <a:t>penetrance</a:t>
            </a:r>
            <a:r>
              <a:rPr lang="nb-NO" dirty="0"/>
              <a:t>   0%           10%                   25 %                                   50%                                                                                 100%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8430803-9320-0B0B-A762-FFE75D338D24}"/>
              </a:ext>
            </a:extLst>
          </p:cNvPr>
          <p:cNvSpPr txBox="1"/>
          <p:nvPr/>
        </p:nvSpPr>
        <p:spPr>
          <a:xfrm>
            <a:off x="1256549" y="5324863"/>
            <a:ext cx="13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/>
              <a:t>F5</a:t>
            </a:r>
            <a:r>
              <a:rPr lang="nb-NO" dirty="0"/>
              <a:t>-Leiden</a:t>
            </a:r>
          </a:p>
          <a:p>
            <a:pPr algn="ctr"/>
            <a:r>
              <a:rPr lang="nb-NO" dirty="0"/>
              <a:t>(</a:t>
            </a:r>
            <a:r>
              <a:rPr lang="nb-NO" dirty="0" err="1"/>
              <a:t>trombofilia</a:t>
            </a:r>
            <a:r>
              <a:rPr lang="nb-NO" dirty="0"/>
              <a:t>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A74FB8A-8F15-27F1-AB49-00282AAA3DD8}"/>
              </a:ext>
            </a:extLst>
          </p:cNvPr>
          <p:cNvSpPr txBox="1"/>
          <p:nvPr/>
        </p:nvSpPr>
        <p:spPr>
          <a:xfrm>
            <a:off x="2642142" y="5315738"/>
            <a:ext cx="158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/>
              <a:t>CHEK2/ATM</a:t>
            </a:r>
          </a:p>
          <a:p>
            <a:pPr algn="ctr"/>
            <a:r>
              <a:rPr lang="nb-NO" dirty="0"/>
              <a:t>(</a:t>
            </a:r>
            <a:r>
              <a:rPr lang="nb-NO" dirty="0" err="1"/>
              <a:t>breast</a:t>
            </a:r>
            <a:r>
              <a:rPr lang="nb-NO" dirty="0"/>
              <a:t> cancer)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344CBA9-F3E1-A83C-5D26-9B19422D2025}"/>
              </a:ext>
            </a:extLst>
          </p:cNvPr>
          <p:cNvSpPr txBox="1"/>
          <p:nvPr/>
        </p:nvSpPr>
        <p:spPr>
          <a:xfrm>
            <a:off x="7791511" y="5315737"/>
            <a:ext cx="237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/>
              <a:t>BRCA1/2</a:t>
            </a:r>
          </a:p>
          <a:p>
            <a:pPr algn="ctr"/>
            <a:r>
              <a:rPr lang="nb-NO" dirty="0"/>
              <a:t>(</a:t>
            </a:r>
            <a:r>
              <a:rPr lang="nb-NO" dirty="0" err="1"/>
              <a:t>breast</a:t>
            </a:r>
            <a:r>
              <a:rPr lang="nb-NO" dirty="0"/>
              <a:t>/</a:t>
            </a:r>
            <a:r>
              <a:rPr lang="nb-NO" dirty="0" err="1"/>
              <a:t>ovarian</a:t>
            </a:r>
            <a:r>
              <a:rPr lang="nb-NO" dirty="0"/>
              <a:t> cancer)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EDA07D9-E44B-2B0D-6067-4D8F514D4BF2}"/>
              </a:ext>
            </a:extLst>
          </p:cNvPr>
          <p:cNvSpPr txBox="1"/>
          <p:nvPr/>
        </p:nvSpPr>
        <p:spPr>
          <a:xfrm>
            <a:off x="4729942" y="5315738"/>
            <a:ext cx="902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/>
              <a:t>KCNQ1</a:t>
            </a:r>
          </a:p>
          <a:p>
            <a:pPr algn="ctr"/>
            <a:r>
              <a:rPr lang="nb-NO" dirty="0"/>
              <a:t>(LQTS1)</a:t>
            </a:r>
          </a:p>
        </p:txBody>
      </p:sp>
      <p:sp>
        <p:nvSpPr>
          <p:cNvPr id="9" name="Venstre klammeparentes 8">
            <a:extLst>
              <a:ext uri="{FF2B5EF4-FFF2-40B4-BE49-F238E27FC236}">
                <a16:creationId xmlns:a16="http://schemas.microsoft.com/office/drawing/2014/main" id="{82F2C474-E97F-70AA-7438-782F529660FE}"/>
              </a:ext>
            </a:extLst>
          </p:cNvPr>
          <p:cNvSpPr/>
          <p:nvPr/>
        </p:nvSpPr>
        <p:spPr>
          <a:xfrm rot="5400000">
            <a:off x="2029462" y="3108463"/>
            <a:ext cx="461667" cy="976695"/>
          </a:xfrm>
          <a:prstGeom prst="leftBrac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Venstre klammeparentes 10">
            <a:extLst>
              <a:ext uri="{FF2B5EF4-FFF2-40B4-BE49-F238E27FC236}">
                <a16:creationId xmlns:a16="http://schemas.microsoft.com/office/drawing/2014/main" id="{72E74F1A-0E70-F2A4-2E99-0F1E687DAC62}"/>
              </a:ext>
            </a:extLst>
          </p:cNvPr>
          <p:cNvSpPr/>
          <p:nvPr/>
        </p:nvSpPr>
        <p:spPr>
          <a:xfrm rot="5400000">
            <a:off x="3224021" y="2954254"/>
            <a:ext cx="461667" cy="1298119"/>
          </a:xfrm>
          <a:prstGeom prst="leftBrac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Venstre klammeparentes 11">
            <a:extLst>
              <a:ext uri="{FF2B5EF4-FFF2-40B4-BE49-F238E27FC236}">
                <a16:creationId xmlns:a16="http://schemas.microsoft.com/office/drawing/2014/main" id="{4E75C4B0-21CB-E83D-8AC3-13AA6C20EA63}"/>
              </a:ext>
            </a:extLst>
          </p:cNvPr>
          <p:cNvSpPr/>
          <p:nvPr/>
        </p:nvSpPr>
        <p:spPr>
          <a:xfrm rot="5400000">
            <a:off x="5048737" y="2486466"/>
            <a:ext cx="461667" cy="2220687"/>
          </a:xfrm>
          <a:prstGeom prst="leftBrac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Venstre klammeparentes 13">
            <a:extLst>
              <a:ext uri="{FF2B5EF4-FFF2-40B4-BE49-F238E27FC236}">
                <a16:creationId xmlns:a16="http://schemas.microsoft.com/office/drawing/2014/main" id="{DB5FB58B-7909-D13A-1F3E-99329FEB9D97}"/>
              </a:ext>
            </a:extLst>
          </p:cNvPr>
          <p:cNvSpPr/>
          <p:nvPr/>
        </p:nvSpPr>
        <p:spPr>
          <a:xfrm rot="5400000">
            <a:off x="8555866" y="1265338"/>
            <a:ext cx="461667" cy="4662943"/>
          </a:xfrm>
          <a:prstGeom prst="leftBrac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9D4FFAF-68AF-1BAB-F7FD-2639E5C217BB}"/>
              </a:ext>
            </a:extLst>
          </p:cNvPr>
          <p:cNvSpPr txBox="1"/>
          <p:nvPr/>
        </p:nvSpPr>
        <p:spPr>
          <a:xfrm>
            <a:off x="4335479" y="2699997"/>
            <a:ext cx="549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nb-NO" sz="1600" b="1" dirty="0"/>
            </a:br>
            <a:r>
              <a:rPr lang="nb-NO" sz="1600" b="1" dirty="0"/>
              <a:t>Moderate </a:t>
            </a:r>
            <a:r>
              <a:rPr lang="nb-NO" sz="1600" b="1" dirty="0" err="1"/>
              <a:t>penetrance</a:t>
            </a:r>
            <a:r>
              <a:rPr lang="nb-NO" sz="1600" b="1" dirty="0"/>
              <a:t>                                             High </a:t>
            </a:r>
            <a:r>
              <a:rPr lang="nb-NO" sz="1600" b="1" dirty="0" err="1"/>
              <a:t>penetrance</a:t>
            </a:r>
            <a:endParaRPr lang="nb-NO" sz="1600" b="1" dirty="0"/>
          </a:p>
        </p:txBody>
      </p: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78D1964A-CAC5-B17A-6DCE-6C115B2D94A8}"/>
              </a:ext>
            </a:extLst>
          </p:cNvPr>
          <p:cNvCxnSpPr>
            <a:cxnSpLocks/>
          </p:cNvCxnSpPr>
          <p:nvPr/>
        </p:nvCxnSpPr>
        <p:spPr>
          <a:xfrm>
            <a:off x="4134473" y="2261650"/>
            <a:ext cx="0" cy="3181654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3ED3EE8-0648-D2D3-BC41-B915736BDEDA}"/>
              </a:ext>
            </a:extLst>
          </p:cNvPr>
          <p:cNvSpPr txBox="1"/>
          <p:nvPr/>
        </p:nvSpPr>
        <p:spPr>
          <a:xfrm>
            <a:off x="1911836" y="2728575"/>
            <a:ext cx="687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/>
              <a:t>Risk</a:t>
            </a:r>
            <a:br>
              <a:rPr lang="nb-NO" sz="1600" b="1" dirty="0"/>
            </a:br>
            <a:r>
              <a:rPr lang="nb-NO" sz="1600" b="1" dirty="0" err="1"/>
              <a:t>factor</a:t>
            </a:r>
            <a:endParaRPr lang="nb-NO" sz="16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B96D855-1225-F963-66C2-3938864F73FD}"/>
              </a:ext>
            </a:extLst>
          </p:cNvPr>
          <p:cNvSpPr txBox="1"/>
          <p:nvPr/>
        </p:nvSpPr>
        <p:spPr>
          <a:xfrm>
            <a:off x="2756907" y="2726149"/>
            <a:ext cx="142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 err="1"/>
              <a:t>Low</a:t>
            </a:r>
            <a:r>
              <a:rPr lang="nb-NO" sz="1600" b="1" dirty="0"/>
              <a:t> </a:t>
            </a:r>
            <a:r>
              <a:rPr lang="nb-NO" sz="1600" b="1" dirty="0" err="1"/>
              <a:t>penetrant</a:t>
            </a:r>
            <a:br>
              <a:rPr lang="nb-NO" sz="1600" b="1" dirty="0"/>
            </a:br>
            <a:r>
              <a:rPr lang="nb-NO" sz="1600" b="1" dirty="0"/>
              <a:t>variant</a:t>
            </a:r>
            <a:endParaRPr lang="nb-NO" sz="1600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B0169DAF-2C26-84EB-A4FE-E494F567B193}"/>
              </a:ext>
            </a:extLst>
          </p:cNvPr>
          <p:cNvCxnSpPr>
            <a:cxnSpLocks/>
          </p:cNvCxnSpPr>
          <p:nvPr/>
        </p:nvCxnSpPr>
        <p:spPr>
          <a:xfrm flipH="1">
            <a:off x="6390630" y="3203569"/>
            <a:ext cx="34302" cy="223973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26414A61-9448-26F0-5A75-5D47AC16386D}"/>
              </a:ext>
            </a:extLst>
          </p:cNvPr>
          <p:cNvCxnSpPr>
            <a:cxnSpLocks/>
          </p:cNvCxnSpPr>
          <p:nvPr/>
        </p:nvCxnSpPr>
        <p:spPr>
          <a:xfrm>
            <a:off x="2770415" y="3203569"/>
            <a:ext cx="0" cy="223973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916B9AE-D7AB-C619-D819-05D56907F251}"/>
              </a:ext>
            </a:extLst>
          </p:cNvPr>
          <p:cNvSpPr txBox="1"/>
          <p:nvPr/>
        </p:nvSpPr>
        <p:spPr>
          <a:xfrm>
            <a:off x="554883" y="1567431"/>
            <a:ext cx="457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No consensus </a:t>
            </a:r>
            <a:r>
              <a:rPr lang="nb-NO" sz="2000" dirty="0" err="1"/>
              <a:t>exists</a:t>
            </a:r>
            <a:r>
              <a:rPr lang="nb-NO" sz="2000" dirty="0"/>
              <a:t>, </a:t>
            </a:r>
            <a:r>
              <a:rPr lang="nb-NO" sz="2000" dirty="0" err="1"/>
              <a:t>but</a:t>
            </a:r>
            <a:r>
              <a:rPr lang="nb-NO" sz="2000" dirty="0"/>
              <a:t> my </a:t>
            </a:r>
            <a:r>
              <a:rPr lang="nb-NO" sz="2000" dirty="0" err="1"/>
              <a:t>suggestion</a:t>
            </a:r>
            <a:r>
              <a:rPr lang="nb-NO" sz="2000" dirty="0"/>
              <a:t> is: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36B1492-9BCF-E8AC-EDBF-70789C13B789}"/>
              </a:ext>
            </a:extLst>
          </p:cNvPr>
          <p:cNvSpPr txBox="1"/>
          <p:nvPr/>
        </p:nvSpPr>
        <p:spPr>
          <a:xfrm>
            <a:off x="2557717" y="2261650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RISK FACTOR</a:t>
            </a:r>
            <a:r>
              <a:rPr lang="nb-NO" dirty="0"/>
              <a:t>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F44CEEEB-1D20-7017-CD79-D3F740853E9F}"/>
              </a:ext>
            </a:extLst>
          </p:cNvPr>
          <p:cNvSpPr txBox="1"/>
          <p:nvPr/>
        </p:nvSpPr>
        <p:spPr>
          <a:xfrm>
            <a:off x="6096000" y="2287702"/>
            <a:ext cx="23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 dirty="0"/>
              <a:t>PATHOGENIC VARIANT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DA87201-5D3F-E2A7-2073-061BEBDF8248}"/>
              </a:ext>
            </a:extLst>
          </p:cNvPr>
          <p:cNvSpPr txBox="1"/>
          <p:nvPr/>
        </p:nvSpPr>
        <p:spPr>
          <a:xfrm>
            <a:off x="451765" y="5454236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/>
              <a:t>E.g.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3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93"/>
    </mc:Choice>
    <mc:Fallback xmlns="">
      <p:transition spd="slow" advTm="454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225" y="350238"/>
            <a:ext cx="11416861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rgbClr val="0070C0"/>
                </a:solidFill>
              </a:rPr>
              <a:t>ABC</a:t>
            </a:r>
            <a:r>
              <a:rPr lang="nb-NO" sz="4000" b="1" dirty="0"/>
              <a:t> </a:t>
            </a:r>
            <a:r>
              <a:rPr lang="nb-NO" sz="4000" b="1" dirty="0" err="1"/>
              <a:t>points</a:t>
            </a:r>
            <a:r>
              <a:rPr lang="nb-NO" sz="4000" b="1" dirty="0"/>
              <a:t> to </a:t>
            </a:r>
            <a:r>
              <a:rPr lang="nb-NO" sz="4000" b="1" dirty="0" err="1"/>
              <a:t>remember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2968" y="1612011"/>
            <a:ext cx="11269118" cy="469419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b-NO" sz="2400" b="1" dirty="0" err="1"/>
              <a:t>Steps</a:t>
            </a:r>
            <a:r>
              <a:rPr lang="nb-NO" sz="2400" b="1" dirty="0"/>
              <a:t> A+B: Grades </a:t>
            </a:r>
            <a:r>
              <a:rPr lang="nb-NO" sz="2400" b="1" dirty="0" err="1"/>
              <a:t>are</a:t>
            </a:r>
            <a:r>
              <a:rPr lang="nb-NO" sz="2400" b="1" dirty="0"/>
              <a:t> </a:t>
            </a:r>
            <a:r>
              <a:rPr lang="nb-NO" sz="2400" b="1" dirty="0" err="1"/>
              <a:t>clinical</a:t>
            </a:r>
            <a:r>
              <a:rPr lang="nb-NO" sz="2400" b="1" dirty="0"/>
              <a:t> </a:t>
            </a:r>
            <a:r>
              <a:rPr lang="nb-NO" sz="2400" b="1" dirty="0" err="1"/>
              <a:t>question</a:t>
            </a:r>
            <a:r>
              <a:rPr lang="nb-NO" sz="2400" b="1" dirty="0"/>
              <a:t> </a:t>
            </a:r>
            <a:r>
              <a:rPr lang="nb-NO" sz="2400" b="1" dirty="0" err="1"/>
              <a:t>independent</a:t>
            </a:r>
            <a:r>
              <a:rPr lang="nb-NO" sz="2400" b="1" dirty="0"/>
              <a:t> – </a:t>
            </a:r>
            <a:r>
              <a:rPr lang="nb-NO" sz="2400" b="1" dirty="0" err="1"/>
              <a:t>classifies</a:t>
            </a:r>
            <a:r>
              <a:rPr lang="nb-NO" sz="2400" b="1" dirty="0"/>
              <a:t> a variant from F to A:</a:t>
            </a:r>
            <a:br>
              <a:rPr lang="nb-NO" sz="2400" b="1" dirty="0"/>
            </a:br>
            <a:r>
              <a:rPr lang="nb-NO" sz="2400" b="1" dirty="0"/>
              <a:t>	</a:t>
            </a:r>
            <a:r>
              <a:rPr lang="nb-NO" sz="2400" dirty="0"/>
              <a:t>A </a:t>
            </a:r>
            <a:r>
              <a:rPr lang="nb-NO" sz="2400" dirty="0" err="1"/>
              <a:t>known</a:t>
            </a:r>
            <a:r>
              <a:rPr lang="nb-NO" sz="2400" dirty="0"/>
              <a:t> </a:t>
            </a:r>
            <a:r>
              <a:rPr lang="nb-NO" sz="2400" i="1" dirty="0" err="1"/>
              <a:t>hypomorphic</a:t>
            </a:r>
            <a:r>
              <a:rPr lang="nb-NO" sz="2400" i="1" dirty="0"/>
              <a:t> allele </a:t>
            </a:r>
            <a:r>
              <a:rPr lang="nb-NO" sz="2400" dirty="0"/>
              <a:t>is by </a:t>
            </a:r>
            <a:r>
              <a:rPr lang="nb-NO" sz="2400" dirty="0" err="1"/>
              <a:t>default</a:t>
            </a:r>
            <a:r>
              <a:rPr lang="nb-NO" sz="2400" dirty="0"/>
              <a:t> </a:t>
            </a:r>
            <a:r>
              <a:rPr lang="nb-NO" sz="2400" dirty="0" err="1"/>
              <a:t>step</a:t>
            </a:r>
            <a:r>
              <a:rPr lang="nb-NO" sz="2400" dirty="0"/>
              <a:t> A grade 4 (= LFE)</a:t>
            </a:r>
            <a:br>
              <a:rPr lang="nb-NO" sz="2400" dirty="0"/>
            </a:br>
            <a:r>
              <a:rPr lang="nb-NO" sz="2400" dirty="0"/>
              <a:t>	A de </a:t>
            </a:r>
            <a:r>
              <a:rPr lang="nb-NO" sz="2400" dirty="0" err="1"/>
              <a:t>novo</a:t>
            </a:r>
            <a:r>
              <a:rPr lang="nb-NO" sz="2400" dirty="0"/>
              <a:t> </a:t>
            </a:r>
            <a:r>
              <a:rPr lang="nb-NO" sz="2400" dirty="0" err="1"/>
              <a:t>unknown</a:t>
            </a:r>
            <a:r>
              <a:rPr lang="nb-NO" sz="2400" dirty="0"/>
              <a:t> is never </a:t>
            </a:r>
            <a:r>
              <a:rPr lang="nb-NO" sz="2400" dirty="0" err="1"/>
              <a:t>lower</a:t>
            </a:r>
            <a:r>
              <a:rPr lang="nb-NO" sz="2400" dirty="0"/>
              <a:t> </a:t>
            </a:r>
            <a:r>
              <a:rPr lang="nb-NO" sz="2400" dirty="0" err="1"/>
              <a:t>than</a:t>
            </a:r>
            <a:r>
              <a:rPr lang="nb-NO" sz="2400" dirty="0"/>
              <a:t> </a:t>
            </a:r>
            <a:r>
              <a:rPr lang="nb-NO" sz="2400" dirty="0" err="1"/>
              <a:t>step</a:t>
            </a:r>
            <a:r>
              <a:rPr lang="nb-NO" sz="2400" dirty="0"/>
              <a:t> A grade 3 (= HFE)</a:t>
            </a:r>
            <a:br>
              <a:rPr lang="nb-NO" sz="2400" dirty="0"/>
            </a:br>
            <a:r>
              <a:rPr lang="nb-NO" sz="2400" dirty="0"/>
              <a:t>	A single recessive allele is not </a:t>
            </a:r>
            <a:r>
              <a:rPr lang="nb-NO" sz="2400" dirty="0" err="1"/>
              <a:t>pathogenic</a:t>
            </a:r>
            <a:r>
              <a:rPr lang="nb-NO" sz="2400" dirty="0"/>
              <a:t> in </a:t>
            </a:r>
            <a:r>
              <a:rPr lang="nb-NO" sz="2400" dirty="0" err="1"/>
              <a:t>step</a:t>
            </a:r>
            <a:r>
              <a:rPr lang="nb-NO" sz="2400" dirty="0"/>
              <a:t> B, </a:t>
            </a:r>
            <a:r>
              <a:rPr lang="nb-NO" sz="2400" dirty="0" err="1"/>
              <a:t>maximum</a:t>
            </a:r>
            <a:r>
              <a:rPr lang="nb-NO" sz="2400" dirty="0"/>
              <a:t> a RISK FACTOR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400" b="1" dirty="0" err="1"/>
              <a:t>Step</a:t>
            </a:r>
            <a:r>
              <a:rPr lang="nb-NO" sz="2400" b="1" dirty="0"/>
              <a:t> C: Standard </a:t>
            </a:r>
            <a:r>
              <a:rPr lang="nb-NO" sz="2400" b="1" dirty="0" err="1"/>
              <a:t>comments</a:t>
            </a:r>
            <a:r>
              <a:rPr lang="nb-NO" sz="2400" b="1" dirty="0"/>
              <a:t> </a:t>
            </a:r>
            <a:r>
              <a:rPr lang="nb-NO" sz="2400" b="1" dirty="0" err="1"/>
              <a:t>are</a:t>
            </a:r>
            <a:r>
              <a:rPr lang="nb-NO" sz="2400" b="1" dirty="0"/>
              <a:t> </a:t>
            </a:r>
            <a:r>
              <a:rPr lang="nb-NO" sz="2400" b="1" dirty="0" err="1"/>
              <a:t>clinical</a:t>
            </a:r>
            <a:r>
              <a:rPr lang="nb-NO" sz="2400" b="1" dirty="0"/>
              <a:t> </a:t>
            </a:r>
            <a:r>
              <a:rPr lang="nb-NO" sz="2400" b="1" dirty="0" err="1"/>
              <a:t>question</a:t>
            </a:r>
            <a:r>
              <a:rPr lang="nb-NO" sz="2400" b="1" dirty="0"/>
              <a:t> dependent:</a:t>
            </a:r>
            <a:br>
              <a:rPr lang="nb-NO" sz="2400" b="1" dirty="0"/>
            </a:br>
            <a:r>
              <a:rPr lang="nb-NO" sz="2400" b="1" dirty="0"/>
              <a:t>	</a:t>
            </a:r>
            <a:r>
              <a:rPr lang="nb-NO" sz="2400" dirty="0"/>
              <a:t>This </a:t>
            </a:r>
            <a:r>
              <a:rPr lang="nb-NO" sz="2400" dirty="0" err="1"/>
              <a:t>allows</a:t>
            </a:r>
            <a:r>
              <a:rPr lang="nb-NO" sz="2400" dirty="0"/>
              <a:t> </a:t>
            </a:r>
            <a:r>
              <a:rPr lang="nb-NO" sz="2400" dirty="0" err="1"/>
              <a:t>reporting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a </a:t>
            </a:r>
            <a:r>
              <a:rPr lang="nb-NO" sz="2400" dirty="0" err="1"/>
              <a:t>hypomorphic</a:t>
            </a:r>
            <a:r>
              <a:rPr lang="nb-NO" sz="2400" dirty="0"/>
              <a:t> or </a:t>
            </a:r>
            <a:r>
              <a:rPr lang="nb-NO" sz="2400" dirty="0" err="1"/>
              <a:t>low</a:t>
            </a:r>
            <a:r>
              <a:rPr lang="nb-NO" sz="2400" dirty="0"/>
              <a:t> </a:t>
            </a:r>
            <a:r>
              <a:rPr lang="nb-NO" sz="2400" dirty="0" err="1"/>
              <a:t>penetrant</a:t>
            </a:r>
            <a:r>
              <a:rPr lang="nb-NO" sz="2400" dirty="0"/>
              <a:t> variant </a:t>
            </a:r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clinically</a:t>
            </a:r>
            <a:r>
              <a:rPr lang="nb-NO" sz="2400" dirty="0"/>
              <a:t> 	relevant – </a:t>
            </a:r>
            <a:r>
              <a:rPr lang="nb-NO" sz="2400" dirty="0" err="1"/>
              <a:t>otherwise</a:t>
            </a:r>
            <a:r>
              <a:rPr lang="nb-NO" sz="2400" dirty="0"/>
              <a:t> not</a:t>
            </a:r>
          </a:p>
        </p:txBody>
      </p:sp>
      <p:pic>
        <p:nvPicPr>
          <p:cNvPr id="4" name="Tijdelijke aanduiding voor inhoud 5" descr="European-Human-Genetics-Conference.png">
            <a:extLst>
              <a:ext uri="{FF2B5EF4-FFF2-40B4-BE49-F238E27FC236}">
                <a16:creationId xmlns:a16="http://schemas.microsoft.com/office/drawing/2014/main" id="{69E45A31-AB20-CD5D-C699-B721B62CA9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39225" y="5854032"/>
            <a:ext cx="1222861" cy="9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12"/>
    </mc:Choice>
    <mc:Fallback xmlns="">
      <p:transition spd="slow" advTm="576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A8B3BD0-0B83-216F-7128-B7D633851AB2}"/>
              </a:ext>
            </a:extLst>
          </p:cNvPr>
          <p:cNvSpPr txBox="1"/>
          <p:nvPr/>
        </p:nvSpPr>
        <p:spPr>
          <a:xfrm>
            <a:off x="571500" y="231363"/>
            <a:ext cx="11391900" cy="6190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ACMG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criteria can be integrated into the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ABC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system, preliminary suggestion:</a:t>
            </a:r>
            <a:endParaRPr lang="nb-NO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A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 FE		PVS1 PS1 PS3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				1 criterium enough to grade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4 - LFE		PP1-Strong PM4 PM5				2 criteria or more: upgrade to FE	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3 - HFE		PS2 PS4 PM1 PM2 PP1 PP2 PP3 PP5			3 criteria or more: upgrade to LFE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–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VUS	not enough data to classify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 LNF		BS1 BS2 BS3 BP1 BP2 BP3 BP4 BP5 BP6 BP7 		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NF		BA1 						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444500"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One “pathogenic” ACMG criterium is enough to grade. Known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hypomorphic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alleles are by default grade 4 - LFE.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B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– clin VUS	BS4, no clinical match or clinical Information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VOI		gene fits phenotype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 RISK FACTOR	PM3 PP4						1 criterium is enough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3 - PATH		known pathogenic (AR or AD)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4 - PATH	  	known pathogenic (AD, moderate penetrance)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 PATH		known pathogenic (AD, high penetrance)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1"/>
    </mc:Choice>
    <mc:Fallback xmlns="">
      <p:transition spd="slow" advTm="208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vittering, dokument, Parallell&#10;&#10;Automatisk generert beskrivelse">
            <a:extLst>
              <a:ext uri="{FF2B5EF4-FFF2-40B4-BE49-F238E27FC236}">
                <a16:creationId xmlns:a16="http://schemas.microsoft.com/office/drawing/2014/main" id="{FC0FE404-0F30-D0FE-E318-5FF34C253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07" y="186002"/>
            <a:ext cx="7772400" cy="648599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6C180C-F1D8-AA5E-1DAD-055CAC20500A}"/>
              </a:ext>
            </a:extLst>
          </p:cNvPr>
          <p:cNvSpPr txBox="1"/>
          <p:nvPr/>
        </p:nvSpPr>
        <p:spPr>
          <a:xfrm>
            <a:off x="238726" y="1206918"/>
            <a:ext cx="369043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The variant </a:t>
            </a:r>
            <a:r>
              <a:rPr lang="nb-NO" sz="2400" dirty="0" err="1"/>
              <a:t>classification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/>
              <a:t>system (</a:t>
            </a:r>
            <a:r>
              <a:rPr lang="nb-NO" sz="2400" dirty="0" err="1"/>
              <a:t>regardless</a:t>
            </a:r>
            <a:r>
              <a:rPr lang="nb-NO" sz="2400" dirty="0"/>
              <a:t> </a:t>
            </a:r>
            <a:r>
              <a:rPr lang="nb-NO" sz="2400" dirty="0" err="1"/>
              <a:t>which</a:t>
            </a:r>
            <a:r>
              <a:rPr lang="nb-NO" sz="2400" dirty="0"/>
              <a:t>) </a:t>
            </a:r>
          </a:p>
          <a:p>
            <a:r>
              <a:rPr lang="nb-NO" sz="2400" dirty="0" err="1"/>
              <a:t>should</a:t>
            </a:r>
            <a:r>
              <a:rPr lang="nb-NO" sz="2400" dirty="0"/>
              <a:t> </a:t>
            </a:r>
            <a:r>
              <a:rPr lang="nb-NO" sz="2400" dirty="0" err="1"/>
              <a:t>integrate</a:t>
            </a:r>
            <a:r>
              <a:rPr lang="nb-NO" sz="2400" dirty="0"/>
              <a:t> </a:t>
            </a:r>
            <a:r>
              <a:rPr lang="nb-NO" sz="2400" dirty="0" err="1"/>
              <a:t>other</a:t>
            </a:r>
            <a:br>
              <a:rPr lang="nb-NO" sz="2400" dirty="0"/>
            </a:br>
            <a:r>
              <a:rPr lang="nb-NO" sz="2400" dirty="0"/>
              <a:t>systems (like ACMG </a:t>
            </a:r>
            <a:r>
              <a:rPr lang="nb-NO" sz="2400" dirty="0" err="1"/>
              <a:t>points</a:t>
            </a:r>
            <a:r>
              <a:rPr lang="nb-NO" sz="2400" dirty="0"/>
              <a:t>,</a:t>
            </a:r>
          </a:p>
          <a:p>
            <a:r>
              <a:rPr lang="nb-NO" sz="2400" dirty="0"/>
              <a:t>REVEL, </a:t>
            </a:r>
            <a:r>
              <a:rPr lang="nb-NO" sz="2400" dirty="0" err="1"/>
              <a:t>spliceAI</a:t>
            </a:r>
            <a:r>
              <a:rPr lang="nb-NO" sz="2400" dirty="0"/>
              <a:t> and </a:t>
            </a:r>
            <a:br>
              <a:rPr lang="nb-NO" sz="2400" dirty="0"/>
            </a:br>
            <a:r>
              <a:rPr lang="nb-NO" sz="2400" dirty="0" err="1"/>
              <a:t>AlphaMissense</a:t>
            </a:r>
            <a:r>
              <a:rPr lang="nb-NO" sz="2400" dirty="0"/>
              <a:t>) - just</a:t>
            </a:r>
            <a:br>
              <a:rPr lang="nb-NO" sz="2400" dirty="0"/>
            </a:br>
            <a:r>
              <a:rPr lang="nb-NO" sz="2400" dirty="0" err="1"/>
              <a:t>beware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double </a:t>
            </a:r>
            <a:r>
              <a:rPr lang="nb-NO" sz="2400" dirty="0" err="1"/>
              <a:t>counting</a:t>
            </a:r>
            <a:r>
              <a:rPr lang="nb-NO" sz="2400" dirty="0"/>
              <a:t>. </a:t>
            </a:r>
            <a:br>
              <a:rPr lang="nb-NO" sz="2400" dirty="0"/>
            </a:br>
            <a:endParaRPr lang="nb-NO" sz="2400" dirty="0"/>
          </a:p>
          <a:p>
            <a:br>
              <a:rPr lang="nb-NO" sz="2400" dirty="0"/>
            </a:br>
            <a:r>
              <a:rPr lang="nb-NO" sz="2400" dirty="0"/>
              <a:t>E.g. </a:t>
            </a:r>
            <a:r>
              <a:rPr lang="nb-NO" sz="2400" dirty="0" err="1"/>
              <a:t>the</a:t>
            </a:r>
            <a:r>
              <a:rPr lang="nb-NO" sz="2400" dirty="0"/>
              <a:t> suggested </a:t>
            </a:r>
            <a:br>
              <a:rPr lang="nb-NO" sz="2400" dirty="0"/>
            </a:br>
            <a:r>
              <a:rPr lang="nb-NO" sz="2400" dirty="0" err="1"/>
              <a:t>ClinGen</a:t>
            </a:r>
            <a:r>
              <a:rPr lang="nb-NO" sz="2400" dirty="0"/>
              <a:t> SVI </a:t>
            </a:r>
            <a:r>
              <a:rPr lang="nb-NO" sz="2400" dirty="0" err="1"/>
              <a:t>subgroup’s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 err="1"/>
              <a:t>flow-chart</a:t>
            </a:r>
            <a:r>
              <a:rPr lang="nb-NO" sz="2400" dirty="0"/>
              <a:t> for </a:t>
            </a:r>
            <a:r>
              <a:rPr lang="nb-NO" sz="2400" dirty="0" err="1"/>
              <a:t>splice</a:t>
            </a:r>
            <a:r>
              <a:rPr lang="nb-NO" sz="2400" dirty="0"/>
              <a:t> variant</a:t>
            </a:r>
            <a:br>
              <a:rPr lang="nb-NO" sz="2400" dirty="0"/>
            </a:br>
            <a:r>
              <a:rPr lang="nb-NO" sz="2400" dirty="0" err="1"/>
              <a:t>evaluation</a:t>
            </a:r>
            <a:r>
              <a:rPr lang="nb-NO" sz="2400" dirty="0"/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4096BD0-8632-AB14-BA2C-E48D1FD531F4}"/>
              </a:ext>
            </a:extLst>
          </p:cNvPr>
          <p:cNvSpPr txBox="1"/>
          <p:nvPr/>
        </p:nvSpPr>
        <p:spPr>
          <a:xfrm>
            <a:off x="238726" y="394998"/>
            <a:ext cx="3926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/>
              <a:t>Splice</a:t>
            </a:r>
            <a:r>
              <a:rPr lang="nb-NO" sz="2800" b="1" dirty="0"/>
              <a:t> variant </a:t>
            </a:r>
            <a:r>
              <a:rPr lang="nb-NO" sz="2800" b="1" dirty="0" err="1"/>
              <a:t>evaluation</a:t>
            </a:r>
            <a:r>
              <a:rPr lang="nb-NO" sz="2800" b="1" dirty="0"/>
              <a:t> </a:t>
            </a:r>
          </a:p>
        </p:txBody>
      </p:sp>
      <p:cxnSp>
        <p:nvCxnSpPr>
          <p:cNvPr id="6" name="Rett pil 5">
            <a:extLst>
              <a:ext uri="{FF2B5EF4-FFF2-40B4-BE49-F238E27FC236}">
                <a16:creationId xmlns:a16="http://schemas.microsoft.com/office/drawing/2014/main" id="{061525B1-56DD-B08A-E5E0-51ED40105DCA}"/>
              </a:ext>
            </a:extLst>
          </p:cNvPr>
          <p:cNvCxnSpPr/>
          <p:nvPr/>
        </p:nvCxnSpPr>
        <p:spPr>
          <a:xfrm>
            <a:off x="1883044" y="5811864"/>
            <a:ext cx="226275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25"/>
    </mc:Choice>
    <mc:Fallback xmlns="">
      <p:transition spd="slow" advTm="4522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60199DE-BE5D-A49F-1FD5-10478ED1A4C4}"/>
              </a:ext>
            </a:extLst>
          </p:cNvPr>
          <p:cNvSpPr txBox="1"/>
          <p:nvPr/>
        </p:nvSpPr>
        <p:spPr>
          <a:xfrm>
            <a:off x="502508" y="-568411"/>
            <a:ext cx="4038285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9600" b="1" dirty="0"/>
              <a:t>A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668CD8B-024C-3088-6577-0DDF6E3E217A}"/>
              </a:ext>
            </a:extLst>
          </p:cNvPr>
          <p:cNvSpPr txBox="1"/>
          <p:nvPr/>
        </p:nvSpPr>
        <p:spPr>
          <a:xfrm>
            <a:off x="4139755" y="1315329"/>
            <a:ext cx="737657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err="1"/>
              <a:t>Functional</a:t>
            </a:r>
            <a:r>
              <a:rPr lang="nb-NO" sz="3200" b="1" dirty="0"/>
              <a:t> </a:t>
            </a:r>
            <a:r>
              <a:rPr lang="nb-NO" sz="3200" b="1" dirty="0" err="1"/>
              <a:t>effect</a:t>
            </a:r>
            <a:r>
              <a:rPr lang="nb-NO" sz="2400" dirty="0"/>
              <a:t>	</a:t>
            </a:r>
            <a:r>
              <a:rPr lang="nb-NO" sz="2400" dirty="0" err="1"/>
              <a:t>Yes</a:t>
            </a:r>
            <a:r>
              <a:rPr lang="nb-NO" sz="2400" dirty="0"/>
              <a:t>			5</a:t>
            </a:r>
            <a:br>
              <a:rPr lang="nb-NO" sz="2400" dirty="0"/>
            </a:br>
            <a:r>
              <a:rPr lang="nb-NO" sz="2400" dirty="0"/>
              <a:t>				</a:t>
            </a:r>
            <a:r>
              <a:rPr lang="nb-NO" sz="2400" dirty="0" err="1"/>
              <a:t>Likely</a:t>
            </a:r>
            <a:r>
              <a:rPr lang="nb-NO" sz="2400" dirty="0"/>
              <a:t> 			4</a:t>
            </a:r>
            <a:br>
              <a:rPr lang="nb-NO" sz="2400" dirty="0"/>
            </a:br>
            <a:r>
              <a:rPr lang="nb-NO" sz="2400" dirty="0"/>
              <a:t>				</a:t>
            </a:r>
            <a:r>
              <a:rPr lang="nb-NO" sz="2400" dirty="0" err="1"/>
              <a:t>Hypothetically</a:t>
            </a:r>
            <a:r>
              <a:rPr lang="nb-NO" sz="2400" dirty="0"/>
              <a:t>		3</a:t>
            </a: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				Not </a:t>
            </a:r>
            <a:r>
              <a:rPr lang="nb-NO" sz="2400" dirty="0" err="1"/>
              <a:t>likely</a:t>
            </a:r>
            <a:r>
              <a:rPr lang="nb-NO" sz="2400" dirty="0"/>
              <a:t> (LNF)	2</a:t>
            </a:r>
            <a:br>
              <a:rPr lang="nb-NO" sz="2400" dirty="0"/>
            </a:br>
            <a:r>
              <a:rPr lang="nb-NO" sz="2400" dirty="0"/>
              <a:t>				No (NF)		1</a:t>
            </a: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				</a:t>
            </a:r>
            <a:r>
              <a:rPr lang="nb-NO" sz="2400" dirty="0" err="1"/>
              <a:t>Unknown</a:t>
            </a:r>
            <a:r>
              <a:rPr lang="nb-NO" sz="2400" dirty="0"/>
              <a:t>		0</a:t>
            </a:r>
          </a:p>
          <a:p>
            <a:endParaRPr lang="nb-NO" sz="2400" dirty="0"/>
          </a:p>
          <a:p>
            <a:r>
              <a:rPr lang="nb-NO" sz="2400" dirty="0"/>
              <a:t>	</a:t>
            </a:r>
            <a:br>
              <a:rPr lang="nb-NO" sz="2400" dirty="0"/>
            </a:br>
            <a:r>
              <a:rPr lang="nb-NO" sz="2400" dirty="0"/>
              <a:t>	</a:t>
            </a:r>
            <a:r>
              <a:rPr lang="nb-NO" sz="2400" dirty="0" err="1"/>
              <a:t>Use</a:t>
            </a:r>
            <a:r>
              <a:rPr lang="nb-NO" sz="2400" dirty="0"/>
              <a:t> all </a:t>
            </a:r>
            <a:r>
              <a:rPr lang="nb-NO" sz="2400" dirty="0" err="1"/>
              <a:t>available</a:t>
            </a:r>
            <a:r>
              <a:rPr lang="nb-NO" sz="2400" dirty="0"/>
              <a:t> computer </a:t>
            </a:r>
            <a:r>
              <a:rPr lang="nb-NO" sz="2400" dirty="0" err="1"/>
              <a:t>tools</a:t>
            </a:r>
            <a:r>
              <a:rPr lang="nb-NO" sz="2400" dirty="0"/>
              <a:t> to </a:t>
            </a:r>
            <a:r>
              <a:rPr lang="nb-NO" sz="2400" dirty="0" err="1"/>
              <a:t>help</a:t>
            </a:r>
            <a:r>
              <a:rPr lang="nb-NO" sz="2400" dirty="0"/>
              <a:t>, </a:t>
            </a:r>
            <a:br>
              <a:rPr lang="nb-NO" sz="2400" dirty="0"/>
            </a:br>
            <a:r>
              <a:rPr lang="nb-NO" sz="2400" dirty="0"/>
              <a:t>	</a:t>
            </a:r>
            <a:r>
              <a:rPr lang="nb-NO" sz="2400" dirty="0" err="1"/>
              <a:t>including</a:t>
            </a:r>
            <a:r>
              <a:rPr lang="nb-NO" sz="2400" dirty="0"/>
              <a:t> AI </a:t>
            </a:r>
            <a:r>
              <a:rPr lang="nb-NO" sz="2400" dirty="0" err="1"/>
              <a:t>tools</a:t>
            </a:r>
            <a:r>
              <a:rPr lang="nb-NO" sz="2400" dirty="0"/>
              <a:t> and point-</a:t>
            </a:r>
            <a:r>
              <a:rPr lang="nb-NO" sz="2400" dirty="0" err="1"/>
              <a:t>based</a:t>
            </a:r>
            <a:r>
              <a:rPr lang="nb-NO" sz="2400" dirty="0"/>
              <a:t> ACMG grading.</a:t>
            </a:r>
            <a:br>
              <a:rPr lang="nb-NO" sz="2400" dirty="0"/>
            </a:br>
            <a:r>
              <a:rPr lang="nb-NO" sz="2400" dirty="0"/>
              <a:t>	By </a:t>
            </a:r>
            <a:r>
              <a:rPr lang="nb-NO" sz="2400" dirty="0" err="1"/>
              <a:t>default</a:t>
            </a:r>
            <a:r>
              <a:rPr lang="nb-NO" sz="2400" dirty="0"/>
              <a:t>: </a:t>
            </a:r>
            <a:r>
              <a:rPr lang="nb-NO" sz="2400" dirty="0" err="1"/>
              <a:t>Hypomorhic</a:t>
            </a:r>
            <a:r>
              <a:rPr lang="nb-NO" sz="2400" dirty="0"/>
              <a:t> alles </a:t>
            </a:r>
            <a:r>
              <a:rPr lang="nb-NO" sz="2400" dirty="0" err="1"/>
              <a:t>are</a:t>
            </a:r>
            <a:r>
              <a:rPr lang="nb-NO" sz="2400" dirty="0"/>
              <a:t> 4, de </a:t>
            </a:r>
            <a:r>
              <a:rPr lang="nb-NO" sz="2400" dirty="0" err="1"/>
              <a:t>novo</a:t>
            </a:r>
            <a:r>
              <a:rPr lang="nb-NO" sz="2400" dirty="0"/>
              <a:t> min. 3</a:t>
            </a:r>
          </a:p>
        </p:txBody>
      </p:sp>
    </p:spTree>
    <p:extLst>
      <p:ext uri="{BB962C8B-B14F-4D97-AF65-F5344CB8AC3E}">
        <p14:creationId xmlns:p14="http://schemas.microsoft.com/office/powerpoint/2010/main" val="26392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9"/>
    </mc:Choice>
    <mc:Fallback xmlns="">
      <p:transition spd="slow" advTm="4000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60199DE-BE5D-A49F-1FD5-10478ED1A4C4}"/>
              </a:ext>
            </a:extLst>
          </p:cNvPr>
          <p:cNvSpPr txBox="1"/>
          <p:nvPr/>
        </p:nvSpPr>
        <p:spPr>
          <a:xfrm>
            <a:off x="502508" y="-568411"/>
            <a:ext cx="374974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9600" b="1" dirty="0"/>
              <a:t>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54CD85-BDB6-FB9D-AED9-7579009BB421}"/>
              </a:ext>
            </a:extLst>
          </p:cNvPr>
          <p:cNvSpPr txBox="1"/>
          <p:nvPr/>
        </p:nvSpPr>
        <p:spPr>
          <a:xfrm>
            <a:off x="4139755" y="1315329"/>
            <a:ext cx="776251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err="1"/>
              <a:t>Clinical</a:t>
            </a:r>
            <a:r>
              <a:rPr lang="nb-NO" sz="3200" b="1" dirty="0"/>
              <a:t> match</a:t>
            </a:r>
            <a:r>
              <a:rPr lang="nb-NO" sz="2400" b="1" dirty="0"/>
              <a:t>	</a:t>
            </a:r>
            <a:r>
              <a:rPr lang="nb-NO" sz="2400" dirty="0"/>
              <a:t>No – or </a:t>
            </a:r>
            <a:r>
              <a:rPr lang="nb-NO" sz="2400" dirty="0" err="1"/>
              <a:t>unknown</a:t>
            </a:r>
            <a:r>
              <a:rPr lang="nb-NO" sz="2400" dirty="0"/>
              <a:t>	0</a:t>
            </a:r>
            <a:br>
              <a:rPr lang="nb-NO" sz="2400" dirty="0"/>
            </a:br>
            <a:r>
              <a:rPr lang="nb-NO" sz="2400" dirty="0"/>
              <a:t>			</a:t>
            </a:r>
            <a:r>
              <a:rPr lang="nb-NO" sz="2400" dirty="0" err="1"/>
              <a:t>Hypothetical</a:t>
            </a:r>
            <a:r>
              <a:rPr lang="nb-NO" sz="2400" dirty="0"/>
              <a:t>	 	1 – VOI</a:t>
            </a:r>
            <a:br>
              <a:rPr lang="nb-NO" sz="2400" dirty="0"/>
            </a:br>
            <a:r>
              <a:rPr lang="nb-NO" sz="2400" dirty="0"/>
              <a:t>			</a:t>
            </a:r>
            <a:r>
              <a:rPr lang="nb-NO" sz="2400" dirty="0" err="1"/>
              <a:t>Known</a:t>
            </a:r>
            <a:r>
              <a:rPr lang="nb-NO" sz="2400" dirty="0"/>
              <a:t>			2 – RISK FACTOR</a:t>
            </a:r>
          </a:p>
          <a:p>
            <a:r>
              <a:rPr lang="nb-NO" sz="2400" dirty="0"/>
              <a:t>			</a:t>
            </a:r>
            <a:r>
              <a:rPr lang="nb-NO" sz="2400" dirty="0" err="1"/>
              <a:t>Pathogenic</a:t>
            </a:r>
            <a:r>
              <a:rPr lang="nb-NO" sz="2400" dirty="0"/>
              <a:t> (AD)	3 – PATH</a:t>
            </a:r>
            <a:br>
              <a:rPr lang="nb-NO" sz="2400" dirty="0"/>
            </a:br>
            <a:r>
              <a:rPr lang="nb-NO" sz="2400" dirty="0"/>
              <a:t>						4 – PATH mod.</a:t>
            </a:r>
            <a:br>
              <a:rPr lang="nb-NO" sz="2400" dirty="0"/>
            </a:br>
            <a:r>
              <a:rPr lang="nb-NO" sz="2400" dirty="0"/>
              <a:t>						5 – PATH </a:t>
            </a:r>
            <a:r>
              <a:rPr lang="nb-NO" sz="2400" dirty="0" err="1"/>
              <a:t>high</a:t>
            </a: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				</a:t>
            </a:r>
          </a:p>
          <a:p>
            <a:r>
              <a:rPr lang="nb-NO" sz="2400" dirty="0"/>
              <a:t>	</a:t>
            </a:r>
            <a:br>
              <a:rPr lang="nb-NO" sz="2400" dirty="0"/>
            </a:br>
            <a:r>
              <a:rPr lang="nb-NO" sz="2400" dirty="0"/>
              <a:t>	</a:t>
            </a:r>
            <a:r>
              <a:rPr lang="nb-NO" sz="2400" dirty="0" err="1"/>
              <a:t>Indication</a:t>
            </a:r>
            <a:r>
              <a:rPr lang="nb-NO" sz="2400" dirty="0"/>
              <a:t> and </a:t>
            </a:r>
            <a:r>
              <a:rPr lang="nb-NO" sz="2400" dirty="0" err="1"/>
              <a:t>some</a:t>
            </a:r>
            <a:r>
              <a:rPr lang="nb-NO" sz="2400" dirty="0"/>
              <a:t> </a:t>
            </a: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information</a:t>
            </a:r>
            <a:r>
              <a:rPr lang="nb-NO" sz="2400" dirty="0"/>
              <a:t> </a:t>
            </a:r>
            <a:r>
              <a:rPr lang="nb-NO" sz="2400" dirty="0" err="1"/>
              <a:t>needed</a:t>
            </a:r>
            <a:r>
              <a:rPr lang="nb-NO" sz="2400" dirty="0"/>
              <a:t>. </a:t>
            </a:r>
            <a:br>
              <a:rPr lang="nb-NO" sz="2400" dirty="0"/>
            </a:br>
            <a:r>
              <a:rPr lang="nb-NO" sz="2400" dirty="0"/>
              <a:t>	</a:t>
            </a:r>
            <a:r>
              <a:rPr lang="nb-NO" sz="2400" dirty="0" err="1"/>
              <a:t>Use</a:t>
            </a:r>
            <a:r>
              <a:rPr lang="nb-NO" sz="2400" dirty="0"/>
              <a:t> </a:t>
            </a:r>
            <a:r>
              <a:rPr lang="nb-NO" sz="2400" dirty="0" err="1"/>
              <a:t>Exomizer</a:t>
            </a:r>
            <a:r>
              <a:rPr lang="nb-NO" sz="2400" dirty="0"/>
              <a:t> and </a:t>
            </a:r>
            <a:r>
              <a:rPr lang="nb-NO" sz="2400" dirty="0" err="1"/>
              <a:t>similar</a:t>
            </a:r>
            <a:r>
              <a:rPr lang="nb-NO" sz="2400" dirty="0"/>
              <a:t> HPO </a:t>
            </a:r>
            <a:r>
              <a:rPr lang="nb-NO" sz="2400" dirty="0" err="1"/>
              <a:t>tools</a:t>
            </a:r>
            <a:r>
              <a:rPr lang="nb-NO" sz="2400" dirty="0"/>
              <a:t> to </a:t>
            </a:r>
            <a:r>
              <a:rPr lang="nb-NO" sz="2400" dirty="0" err="1"/>
              <a:t>help</a:t>
            </a:r>
            <a:r>
              <a:rPr lang="nb-NO" sz="2400" dirty="0"/>
              <a:t>. </a:t>
            </a:r>
            <a:br>
              <a:rPr lang="nb-NO" sz="2400" dirty="0"/>
            </a:br>
            <a:r>
              <a:rPr lang="nb-NO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34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6"/>
    </mc:Choice>
    <mc:Fallback xmlns="">
      <p:transition spd="slow" advTm="2715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60199DE-BE5D-A49F-1FD5-10478ED1A4C4}"/>
              </a:ext>
            </a:extLst>
          </p:cNvPr>
          <p:cNvSpPr txBox="1"/>
          <p:nvPr/>
        </p:nvSpPr>
        <p:spPr>
          <a:xfrm>
            <a:off x="502508" y="-568411"/>
            <a:ext cx="3550972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9600" b="1" dirty="0"/>
              <a:t>C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C0ACEE0-6072-5688-E0FF-9A15C0FCA568}"/>
              </a:ext>
            </a:extLst>
          </p:cNvPr>
          <p:cNvSpPr txBox="1"/>
          <p:nvPr/>
        </p:nvSpPr>
        <p:spPr>
          <a:xfrm>
            <a:off x="4372231" y="1183593"/>
            <a:ext cx="702365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err="1"/>
              <a:t>Pick</a:t>
            </a:r>
            <a:r>
              <a:rPr lang="nb-NO" sz="3200" b="1" dirty="0"/>
              <a:t> a standard </a:t>
            </a:r>
            <a:r>
              <a:rPr lang="nb-NO" sz="3200" b="1" dirty="0" err="1"/>
              <a:t>comment</a:t>
            </a:r>
            <a:endParaRPr lang="nb-NO" sz="3200" b="1" dirty="0"/>
          </a:p>
          <a:p>
            <a:endParaRPr lang="nb-NO" sz="3200" b="1" dirty="0"/>
          </a:p>
          <a:p>
            <a:r>
              <a:rPr lang="nb-NO" sz="2400" b="1" dirty="0"/>
              <a:t>		NORMAL </a:t>
            </a:r>
            <a:r>
              <a:rPr lang="nb-NO" sz="2400" dirty="0"/>
              <a:t>(4 alternatives)</a:t>
            </a:r>
            <a:endParaRPr lang="nb-NO" sz="2400" b="1" dirty="0"/>
          </a:p>
          <a:p>
            <a:endParaRPr lang="nb-NO" sz="2400" b="1" dirty="0"/>
          </a:p>
          <a:p>
            <a:r>
              <a:rPr lang="nb-NO" sz="2400" b="1" dirty="0"/>
              <a:t>		VOI </a:t>
            </a:r>
            <a:r>
              <a:rPr lang="nb-NO" sz="2400" dirty="0"/>
              <a:t>– Variant-</a:t>
            </a:r>
            <a:r>
              <a:rPr lang="nb-NO" sz="2400" dirty="0" err="1"/>
              <a:t>of</a:t>
            </a:r>
            <a:r>
              <a:rPr lang="nb-NO" sz="2400" dirty="0"/>
              <a:t>-</a:t>
            </a:r>
            <a:r>
              <a:rPr lang="nb-NO" sz="2400" dirty="0" err="1"/>
              <a:t>Interest</a:t>
            </a:r>
            <a:r>
              <a:rPr lang="nb-NO" sz="2400" dirty="0"/>
              <a:t> (4 alternatives)</a:t>
            </a:r>
          </a:p>
          <a:p>
            <a:endParaRPr lang="nb-NO" sz="2400" dirty="0"/>
          </a:p>
          <a:p>
            <a:r>
              <a:rPr lang="nb-NO" sz="2400" dirty="0"/>
              <a:t>		</a:t>
            </a:r>
            <a:r>
              <a:rPr lang="nb-NO" sz="2400" b="1" dirty="0"/>
              <a:t>RISK FACTOR </a:t>
            </a:r>
            <a:r>
              <a:rPr lang="nb-NO" sz="2400" dirty="0"/>
              <a:t>– </a:t>
            </a:r>
            <a:r>
              <a:rPr lang="nb-NO" sz="2400" dirty="0" err="1"/>
              <a:t>known</a:t>
            </a:r>
            <a:r>
              <a:rPr lang="nb-NO" sz="2400" dirty="0"/>
              <a:t> (2 alternatives)</a:t>
            </a:r>
          </a:p>
          <a:p>
            <a:r>
              <a:rPr lang="nb-NO" sz="2400" dirty="0"/>
              <a:t>			</a:t>
            </a:r>
            <a:br>
              <a:rPr lang="nb-NO" sz="2400" dirty="0"/>
            </a:br>
            <a:r>
              <a:rPr lang="nb-NO" sz="2400" dirty="0"/>
              <a:t>		</a:t>
            </a:r>
            <a:r>
              <a:rPr lang="nb-NO" sz="2400" b="1" dirty="0"/>
              <a:t>PATH </a:t>
            </a:r>
            <a:r>
              <a:rPr lang="nb-NO" sz="2400" dirty="0"/>
              <a:t>– </a:t>
            </a:r>
            <a:r>
              <a:rPr lang="nb-NO" sz="2400" dirty="0" err="1"/>
              <a:t>pathogenic</a:t>
            </a:r>
            <a:r>
              <a:rPr lang="nb-NO" sz="2400" dirty="0"/>
              <a:t> (6 alternatives)</a:t>
            </a:r>
            <a:br>
              <a:rPr lang="nb-NO" sz="2400" dirty="0"/>
            </a:br>
            <a:endParaRPr lang="nb-NO" sz="2400" dirty="0"/>
          </a:p>
          <a:p>
            <a:r>
              <a:rPr lang="nb-NO" sz="2400" dirty="0"/>
              <a:t>		</a:t>
            </a:r>
            <a:r>
              <a:rPr lang="nb-NO" sz="2400" b="1" dirty="0"/>
              <a:t>IF </a:t>
            </a:r>
            <a:r>
              <a:rPr lang="nb-NO" sz="2400" dirty="0"/>
              <a:t>– </a:t>
            </a:r>
            <a:r>
              <a:rPr lang="nb-NO" sz="2400" dirty="0" err="1"/>
              <a:t>incidental</a:t>
            </a:r>
            <a:r>
              <a:rPr lang="nb-NO" sz="2400" dirty="0"/>
              <a:t> </a:t>
            </a:r>
            <a:r>
              <a:rPr lang="nb-NO" sz="2400" dirty="0" err="1"/>
              <a:t>finding</a:t>
            </a:r>
            <a:r>
              <a:rPr lang="nb-NO" sz="2400" dirty="0"/>
              <a:t> (2 alternatives)</a:t>
            </a:r>
            <a:br>
              <a:rPr lang="nb-NO" sz="2400" dirty="0"/>
            </a:br>
            <a:r>
              <a:rPr lang="nb-NO" sz="2400" dirty="0"/>
              <a:t>				</a:t>
            </a:r>
          </a:p>
          <a:p>
            <a:r>
              <a:rPr lang="nb-NO" sz="2400" dirty="0"/>
              <a:t>	</a:t>
            </a:r>
            <a:br>
              <a:rPr lang="nb-NO" sz="2400" dirty="0"/>
            </a:br>
            <a:r>
              <a:rPr lang="nb-NO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84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6"/>
    </mc:Choice>
    <mc:Fallback xmlns="">
      <p:transition spd="slow" advTm="1339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78009-CEC3-27D3-8970-4ACED102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Why</a:t>
            </a:r>
            <a:r>
              <a:rPr lang="nb-NO" b="1" dirty="0"/>
              <a:t> is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clinical</a:t>
            </a:r>
            <a:r>
              <a:rPr lang="nb-NO" b="1" dirty="0"/>
              <a:t> </a:t>
            </a:r>
            <a:r>
              <a:rPr lang="nb-NO" b="1" dirty="0" err="1"/>
              <a:t>question</a:t>
            </a:r>
            <a:r>
              <a:rPr lang="nb-NO" b="1" dirty="0"/>
              <a:t> so </a:t>
            </a:r>
            <a:r>
              <a:rPr lang="nb-NO" b="1" dirty="0" err="1"/>
              <a:t>important</a:t>
            </a:r>
            <a:r>
              <a:rPr lang="nb-NO" b="1" dirty="0"/>
              <a:t>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073057-4178-A93E-8EA5-4B236C2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362"/>
            <a:ext cx="11133083" cy="1806300"/>
          </a:xfrm>
        </p:spPr>
        <p:txBody>
          <a:bodyPr/>
          <a:lstStyle/>
          <a:p>
            <a:r>
              <a:rPr lang="nb-NO" dirty="0"/>
              <a:t>It </a:t>
            </a:r>
            <a:r>
              <a:rPr lang="nb-NO" dirty="0" err="1"/>
              <a:t>could</a:t>
            </a:r>
            <a:r>
              <a:rPr lang="nb-NO" dirty="0"/>
              <a:t> </a:t>
            </a:r>
            <a:r>
              <a:rPr lang="nb-NO" dirty="0" err="1"/>
              <a:t>determine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a variant or </a:t>
            </a:r>
            <a:r>
              <a:rPr lang="nb-NO" dirty="0" err="1"/>
              <a:t>finding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reported</a:t>
            </a:r>
            <a:endParaRPr lang="nb-NO" dirty="0"/>
          </a:p>
          <a:p>
            <a:r>
              <a:rPr lang="nb-NO" dirty="0"/>
              <a:t>It </a:t>
            </a:r>
            <a:r>
              <a:rPr lang="nb-NO" dirty="0" err="1"/>
              <a:t>could</a:t>
            </a:r>
            <a:r>
              <a:rPr lang="nb-NO" dirty="0"/>
              <a:t> </a:t>
            </a:r>
            <a:r>
              <a:rPr lang="nb-NO" dirty="0" err="1"/>
              <a:t>help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lab to </a:t>
            </a:r>
            <a:r>
              <a:rPr lang="nb-NO" dirty="0" err="1"/>
              <a:t>look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right </a:t>
            </a:r>
            <a:r>
              <a:rPr lang="nb-NO" dirty="0" err="1"/>
              <a:t>place</a:t>
            </a:r>
            <a:endParaRPr lang="nb-NO" dirty="0"/>
          </a:p>
          <a:p>
            <a:r>
              <a:rPr lang="nb-NO" dirty="0"/>
              <a:t>It is </a:t>
            </a:r>
            <a:r>
              <a:rPr lang="nb-NO" dirty="0" err="1"/>
              <a:t>crucial</a:t>
            </a:r>
            <a:r>
              <a:rPr lang="nb-NO" dirty="0"/>
              <a:t> for </a:t>
            </a:r>
            <a:r>
              <a:rPr lang="nb-NO" dirty="0" err="1"/>
              <a:t>successful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AI </a:t>
            </a:r>
            <a:r>
              <a:rPr lang="nb-NO" dirty="0" err="1"/>
              <a:t>tools</a:t>
            </a:r>
            <a:r>
              <a:rPr lang="nb-NO" dirty="0"/>
              <a:t> to </a:t>
            </a:r>
            <a:r>
              <a:rPr lang="nb-NO" dirty="0" err="1"/>
              <a:t>classify</a:t>
            </a:r>
            <a:r>
              <a:rPr lang="nb-NO" dirty="0"/>
              <a:t> variants!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65EAA47A-2DDC-9F4D-13BF-C30D6BAB2F44}"/>
              </a:ext>
            </a:extLst>
          </p:cNvPr>
          <p:cNvGrpSpPr/>
          <p:nvPr/>
        </p:nvGrpSpPr>
        <p:grpSpPr>
          <a:xfrm>
            <a:off x="1812412" y="3580127"/>
            <a:ext cx="2321085" cy="2839178"/>
            <a:chOff x="4781243" y="3689154"/>
            <a:chExt cx="2321085" cy="2839178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EA9651B2-A813-4EE7-A9C4-9E727720A45D}"/>
                </a:ext>
              </a:extLst>
            </p:cNvPr>
            <p:cNvSpPr txBox="1"/>
            <p:nvPr/>
          </p:nvSpPr>
          <p:spPr>
            <a:xfrm>
              <a:off x="4781243" y="5943557"/>
              <a:ext cx="23210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dirty="0"/>
                <a:t>Data </a:t>
              </a:r>
              <a:r>
                <a:rPr lang="nb-NO" sz="3200" dirty="0" err="1"/>
                <a:t>sources</a:t>
              </a:r>
              <a:endParaRPr lang="nb-NO" sz="3200" dirty="0"/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3C93A689-5BE0-FEE2-BF62-05A34E187D7B}"/>
                </a:ext>
              </a:extLst>
            </p:cNvPr>
            <p:cNvSpPr txBox="1"/>
            <p:nvPr/>
          </p:nvSpPr>
          <p:spPr>
            <a:xfrm>
              <a:off x="5091137" y="3689154"/>
              <a:ext cx="17013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dirty="0" err="1"/>
                <a:t>Question</a:t>
              </a:r>
              <a:endParaRPr lang="nb-NO" sz="3200" dirty="0"/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697F7D6D-5591-DD21-C2B5-1642867F811E}"/>
                </a:ext>
              </a:extLst>
            </p:cNvPr>
            <p:cNvSpPr txBox="1"/>
            <p:nvPr/>
          </p:nvSpPr>
          <p:spPr>
            <a:xfrm>
              <a:off x="5657893" y="4746371"/>
              <a:ext cx="526106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nb-NO" sz="3200" dirty="0">
                  <a:solidFill>
                    <a:schemeClr val="bg1"/>
                  </a:solidFill>
                </a:rPr>
                <a:t>AI</a:t>
              </a:r>
            </a:p>
          </p:txBody>
        </p:sp>
        <p:cxnSp>
          <p:nvCxnSpPr>
            <p:cNvPr id="9" name="Rett pil 8">
              <a:extLst>
                <a:ext uri="{FF2B5EF4-FFF2-40B4-BE49-F238E27FC236}">
                  <a16:creationId xmlns:a16="http://schemas.microsoft.com/office/drawing/2014/main" id="{78701C3E-28E6-1BE5-0D8D-AAB752B1F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0946" y="4204686"/>
              <a:ext cx="27810" cy="519913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Pil opp 10">
              <a:extLst>
                <a:ext uri="{FF2B5EF4-FFF2-40B4-BE49-F238E27FC236}">
                  <a16:creationId xmlns:a16="http://schemas.microsoft.com/office/drawing/2014/main" id="{FA0297F1-4D25-DF57-2BE7-25B7EECD3A1A}"/>
                </a:ext>
              </a:extLst>
            </p:cNvPr>
            <p:cNvSpPr/>
            <p:nvPr/>
          </p:nvSpPr>
          <p:spPr>
            <a:xfrm>
              <a:off x="5609110" y="5446911"/>
              <a:ext cx="609600" cy="584776"/>
            </a:xfrm>
            <a:prstGeom prst="upArrow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5F47AC2-3783-5C49-4F7C-E30588746C6F}"/>
              </a:ext>
            </a:extLst>
          </p:cNvPr>
          <p:cNvSpPr txBox="1"/>
          <p:nvPr/>
        </p:nvSpPr>
        <p:spPr>
          <a:xfrm>
            <a:off x="5099818" y="4526247"/>
            <a:ext cx="582813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2800" b="1" i="1" dirty="0">
                <a:solidFill>
                  <a:srgbClr val="FF0000"/>
                </a:solidFill>
              </a:rPr>
              <a:t>The </a:t>
            </a:r>
            <a:r>
              <a:rPr lang="nb-NO" sz="2800" b="1" i="1" dirty="0" err="1">
                <a:solidFill>
                  <a:srgbClr val="FF0000"/>
                </a:solidFill>
              </a:rPr>
              <a:t>quality</a:t>
            </a:r>
            <a:r>
              <a:rPr lang="nb-NO" sz="2800" b="1" i="1" dirty="0">
                <a:solidFill>
                  <a:srgbClr val="FF0000"/>
                </a:solidFill>
              </a:rPr>
              <a:t> </a:t>
            </a:r>
            <a:r>
              <a:rPr lang="nb-NO" sz="2800" b="1" i="1" dirty="0" err="1">
                <a:solidFill>
                  <a:srgbClr val="FF0000"/>
                </a:solidFill>
              </a:rPr>
              <a:t>of</a:t>
            </a:r>
            <a:r>
              <a:rPr lang="nb-NO" sz="2800" b="1" i="1" dirty="0">
                <a:solidFill>
                  <a:srgbClr val="FF0000"/>
                </a:solidFill>
              </a:rPr>
              <a:t> </a:t>
            </a:r>
            <a:r>
              <a:rPr lang="nb-NO" sz="2800" b="1" i="1" dirty="0" err="1">
                <a:solidFill>
                  <a:srgbClr val="FF0000"/>
                </a:solidFill>
              </a:rPr>
              <a:t>the</a:t>
            </a:r>
            <a:r>
              <a:rPr lang="nb-NO" sz="2800" b="1" i="1" dirty="0">
                <a:solidFill>
                  <a:srgbClr val="FF0000"/>
                </a:solidFill>
              </a:rPr>
              <a:t> </a:t>
            </a:r>
            <a:r>
              <a:rPr lang="nb-NO" sz="2800" b="1" i="1" dirty="0" err="1">
                <a:solidFill>
                  <a:srgbClr val="FF0000"/>
                </a:solidFill>
              </a:rPr>
              <a:t>question</a:t>
            </a:r>
            <a:r>
              <a:rPr lang="nb-NO" sz="2800" b="1" i="1" dirty="0">
                <a:solidFill>
                  <a:srgbClr val="FF0000"/>
                </a:solidFill>
              </a:rPr>
              <a:t> is just as </a:t>
            </a:r>
            <a:br>
              <a:rPr lang="nb-NO" sz="2800" b="1" i="1" dirty="0">
                <a:solidFill>
                  <a:srgbClr val="FF0000"/>
                </a:solidFill>
              </a:rPr>
            </a:br>
            <a:r>
              <a:rPr lang="nb-NO" sz="2800" b="1" i="1" dirty="0" err="1">
                <a:solidFill>
                  <a:srgbClr val="FF0000"/>
                </a:solidFill>
              </a:rPr>
              <a:t>important</a:t>
            </a:r>
            <a:r>
              <a:rPr lang="nb-NO" sz="2800" b="1" i="1" dirty="0">
                <a:solidFill>
                  <a:srgbClr val="FF0000"/>
                </a:solidFill>
              </a:rPr>
              <a:t> as </a:t>
            </a:r>
            <a:r>
              <a:rPr lang="nb-NO" sz="2800" b="1" i="1" dirty="0" err="1">
                <a:solidFill>
                  <a:srgbClr val="FF0000"/>
                </a:solidFill>
              </a:rPr>
              <a:t>the</a:t>
            </a:r>
            <a:r>
              <a:rPr lang="nb-NO" sz="2800" b="1" i="1" dirty="0">
                <a:solidFill>
                  <a:srgbClr val="FF0000"/>
                </a:solidFill>
              </a:rPr>
              <a:t> </a:t>
            </a:r>
            <a:r>
              <a:rPr lang="nb-NO" sz="2800" b="1" i="1" dirty="0" err="1">
                <a:solidFill>
                  <a:srgbClr val="FF0000"/>
                </a:solidFill>
              </a:rPr>
              <a:t>quality</a:t>
            </a:r>
            <a:r>
              <a:rPr lang="nb-NO" sz="2800" b="1" i="1" dirty="0">
                <a:solidFill>
                  <a:srgbClr val="FF0000"/>
                </a:solidFill>
              </a:rPr>
              <a:t> </a:t>
            </a:r>
            <a:r>
              <a:rPr lang="nb-NO" sz="2800" b="1" i="1" dirty="0" err="1">
                <a:solidFill>
                  <a:srgbClr val="FF0000"/>
                </a:solidFill>
              </a:rPr>
              <a:t>of</a:t>
            </a:r>
            <a:r>
              <a:rPr lang="nb-NO" sz="2800" b="1" i="1" dirty="0">
                <a:solidFill>
                  <a:srgbClr val="FF0000"/>
                </a:solidFill>
              </a:rPr>
              <a:t> </a:t>
            </a:r>
            <a:r>
              <a:rPr lang="nb-NO" sz="2800" b="1" i="1" dirty="0" err="1">
                <a:solidFill>
                  <a:srgbClr val="FF0000"/>
                </a:solidFill>
              </a:rPr>
              <a:t>the</a:t>
            </a:r>
            <a:r>
              <a:rPr lang="nb-NO" sz="2800" b="1" i="1" dirty="0">
                <a:solidFill>
                  <a:srgbClr val="FF0000"/>
                </a:solidFill>
              </a:rPr>
              <a:t> input</a:t>
            </a:r>
            <a:r>
              <a:rPr lang="nb-NO" sz="2800" b="1" i="1" dirty="0"/>
              <a:t>*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D0D2FD2-2A20-CA92-D1AB-2764F1578B68}"/>
              </a:ext>
            </a:extLst>
          </p:cNvPr>
          <p:cNvSpPr txBox="1"/>
          <p:nvPr/>
        </p:nvSpPr>
        <p:spPr>
          <a:xfrm>
            <a:off x="6951279" y="6492875"/>
            <a:ext cx="5157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*Geir KF Sandve, professor in informatics and  AI </a:t>
            </a:r>
            <a:r>
              <a:rPr lang="nb-NO" sz="1600" dirty="0" err="1"/>
              <a:t>researcher</a:t>
            </a:r>
            <a:endParaRPr lang="nb-NO" sz="16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237BC5-9D0D-701F-4100-7E67AB4192B5}"/>
              </a:ext>
            </a:extLst>
          </p:cNvPr>
          <p:cNvSpPr/>
          <p:nvPr/>
        </p:nvSpPr>
        <p:spPr>
          <a:xfrm>
            <a:off x="1303283" y="3323900"/>
            <a:ext cx="3300248" cy="33081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7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92"/>
    </mc:Choice>
    <mc:Fallback xmlns="">
      <p:transition spd="slow" advTm="4979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381BB0C-3AF9-230C-3EC0-37C19582E9ED}"/>
              </a:ext>
            </a:extLst>
          </p:cNvPr>
          <p:cNvSpPr txBox="1"/>
          <p:nvPr/>
        </p:nvSpPr>
        <p:spPr>
          <a:xfrm>
            <a:off x="2908364" y="2626810"/>
            <a:ext cx="63752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/>
              <a:t>An ESHG </a:t>
            </a:r>
            <a:r>
              <a:rPr lang="nb-NO" sz="2800" dirty="0" err="1"/>
              <a:t>study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br>
              <a:rPr lang="nb-NO" sz="2800" b="1" dirty="0"/>
            </a:br>
            <a:br>
              <a:rPr lang="nb-NO" sz="2800" b="1" dirty="0"/>
            </a:br>
            <a:r>
              <a:rPr lang="nb-NO" sz="2800" b="1" dirty="0">
                <a:solidFill>
                  <a:srgbClr val="FF0000"/>
                </a:solidFill>
              </a:rPr>
              <a:t>ACMG</a:t>
            </a:r>
            <a:r>
              <a:rPr lang="nb-NO" sz="2800" b="1" dirty="0"/>
              <a:t> and </a:t>
            </a:r>
            <a:r>
              <a:rPr lang="nb-NO" sz="2800" b="1" dirty="0">
                <a:solidFill>
                  <a:srgbClr val="0070C0"/>
                </a:solidFill>
              </a:rPr>
              <a:t>ABC</a:t>
            </a:r>
            <a:r>
              <a:rPr lang="nb-NO" sz="2800" b="1" dirty="0"/>
              <a:t> </a:t>
            </a:r>
            <a:r>
              <a:rPr lang="nb-NO" sz="2800" b="1" dirty="0" err="1"/>
              <a:t>classification</a:t>
            </a:r>
            <a:r>
              <a:rPr lang="nb-NO" sz="2800" b="1" dirty="0"/>
              <a:t> </a:t>
            </a:r>
            <a:r>
              <a:rPr lang="nb-NO" sz="2800" b="1" dirty="0" err="1"/>
              <a:t>comparison</a:t>
            </a:r>
            <a:r>
              <a:rPr lang="nb-NO" sz="2800" b="1" dirty="0"/>
              <a:t> </a:t>
            </a:r>
          </a:p>
          <a:p>
            <a:pPr algn="ctr"/>
            <a:r>
              <a:rPr lang="nb-NO" sz="2800" b="1" dirty="0" err="1"/>
              <a:t>of</a:t>
            </a:r>
            <a:r>
              <a:rPr lang="nb-NO" sz="2800" b="1" dirty="0"/>
              <a:t> </a:t>
            </a:r>
            <a:r>
              <a:rPr lang="nb-NO" sz="2800" b="1" dirty="0" err="1"/>
              <a:t>ten</a:t>
            </a:r>
            <a:r>
              <a:rPr lang="nb-NO" sz="2800" b="1" dirty="0"/>
              <a:t> </a:t>
            </a:r>
            <a:r>
              <a:rPr lang="nb-NO" sz="2800" b="1" dirty="0" err="1"/>
              <a:t>challenging</a:t>
            </a:r>
            <a:r>
              <a:rPr lang="nb-NO" sz="2800" b="1" dirty="0"/>
              <a:t> cases</a:t>
            </a:r>
          </a:p>
        </p:txBody>
      </p:sp>
      <p:pic>
        <p:nvPicPr>
          <p:cNvPr id="3" name="Tijdelijke aanduiding voor inhoud 5" descr="European-Human-Genetics-Conference.png">
            <a:extLst>
              <a:ext uri="{FF2B5EF4-FFF2-40B4-BE49-F238E27FC236}">
                <a16:creationId xmlns:a16="http://schemas.microsoft.com/office/drawing/2014/main" id="{E1FCA5F3-7AC8-7CD3-9D7A-6F5B109F9A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70088" y="5820690"/>
            <a:ext cx="1222861" cy="9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5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"/>
    </mc:Choice>
    <mc:Fallback xmlns="">
      <p:transition spd="slow" advTm="86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E77E2B3F-0131-E49C-5828-4302FAFA6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-390174"/>
            <a:ext cx="13678608" cy="9666000"/>
          </a:xfrm>
          <a:prstGeom prst="rect">
            <a:avLst/>
          </a:prstGeom>
        </p:spPr>
      </p:pic>
      <p:cxnSp>
        <p:nvCxnSpPr>
          <p:cNvPr id="24" name="Rett pil 23">
            <a:extLst>
              <a:ext uri="{FF2B5EF4-FFF2-40B4-BE49-F238E27FC236}">
                <a16:creationId xmlns:a16="http://schemas.microsoft.com/office/drawing/2014/main" id="{FEECEBE0-54FC-FC86-DAC9-AD74EBEDE3B7}"/>
              </a:ext>
            </a:extLst>
          </p:cNvPr>
          <p:cNvCxnSpPr>
            <a:cxnSpLocks/>
          </p:cNvCxnSpPr>
          <p:nvPr/>
        </p:nvCxnSpPr>
        <p:spPr>
          <a:xfrm flipH="1">
            <a:off x="10325100" y="5207000"/>
            <a:ext cx="6604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Rett pil 1">
            <a:extLst>
              <a:ext uri="{FF2B5EF4-FFF2-40B4-BE49-F238E27FC236}">
                <a16:creationId xmlns:a16="http://schemas.microsoft.com/office/drawing/2014/main" id="{E1F0AA3A-7BA9-8656-B9DA-1F1B708D86C2}"/>
              </a:ext>
            </a:extLst>
          </p:cNvPr>
          <p:cNvCxnSpPr>
            <a:cxnSpLocks/>
          </p:cNvCxnSpPr>
          <p:nvPr/>
        </p:nvCxnSpPr>
        <p:spPr>
          <a:xfrm flipH="1">
            <a:off x="10325100" y="2095500"/>
            <a:ext cx="6604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pil 2">
            <a:extLst>
              <a:ext uri="{FF2B5EF4-FFF2-40B4-BE49-F238E27FC236}">
                <a16:creationId xmlns:a16="http://schemas.microsoft.com/office/drawing/2014/main" id="{F34D6EF3-26E7-4F87-095F-C6937054A9C7}"/>
              </a:ext>
            </a:extLst>
          </p:cNvPr>
          <p:cNvCxnSpPr>
            <a:cxnSpLocks/>
          </p:cNvCxnSpPr>
          <p:nvPr/>
        </p:nvCxnSpPr>
        <p:spPr>
          <a:xfrm flipH="1">
            <a:off x="10325100" y="4675700"/>
            <a:ext cx="660400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67A4B6A-B0FB-D679-1466-E4748202BEEC}"/>
              </a:ext>
            </a:extLst>
          </p:cNvPr>
          <p:cNvSpPr txBox="1"/>
          <p:nvPr/>
        </p:nvSpPr>
        <p:spPr>
          <a:xfrm>
            <a:off x="10985500" y="191083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83 / 91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C965F57-2D37-907D-2145-F9AEC8C5DCA8}"/>
              </a:ext>
            </a:extLst>
          </p:cNvPr>
          <p:cNvSpPr txBox="1"/>
          <p:nvPr/>
        </p:nvSpPr>
        <p:spPr>
          <a:xfrm>
            <a:off x="10985499" y="502233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67 / 86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CEE9D08-DE3D-CE68-1080-D41CC07DE200}"/>
              </a:ext>
            </a:extLst>
          </p:cNvPr>
          <p:cNvSpPr txBox="1"/>
          <p:nvPr/>
        </p:nvSpPr>
        <p:spPr>
          <a:xfrm>
            <a:off x="10980918" y="446833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64 / 67</a:t>
            </a:r>
          </a:p>
        </p:txBody>
      </p:sp>
    </p:spTree>
    <p:extLst>
      <p:ext uri="{BB962C8B-B14F-4D97-AF65-F5344CB8AC3E}">
        <p14:creationId xmlns:p14="http://schemas.microsoft.com/office/powerpoint/2010/main" val="7445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53"/>
    </mc:Choice>
    <mc:Fallback xmlns="">
      <p:transition spd="slow" advTm="709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4A2E94F-C589-1C8F-0F22-4903D0777DA1}"/>
              </a:ext>
            </a:extLst>
          </p:cNvPr>
          <p:cNvSpPr txBox="1"/>
          <p:nvPr/>
        </p:nvSpPr>
        <p:spPr>
          <a:xfrm>
            <a:off x="1764113" y="2223114"/>
            <a:ext cx="8663783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0" dirty="0"/>
              <a:t>This </a:t>
            </a:r>
            <a:r>
              <a:rPr lang="nb-NO" sz="2400" dirty="0" err="1"/>
              <a:t>work</a:t>
            </a:r>
            <a:r>
              <a:rPr lang="nb-NO" sz="2400" dirty="0"/>
              <a:t> has not </a:t>
            </a:r>
            <a:r>
              <a:rPr lang="nb-NO" sz="2400" dirty="0" err="1"/>
              <a:t>received</a:t>
            </a:r>
            <a:r>
              <a:rPr lang="nb-NO" sz="2400" dirty="0"/>
              <a:t> </a:t>
            </a:r>
            <a:r>
              <a:rPr lang="nb-NO" sz="2400" dirty="0" err="1"/>
              <a:t>any</a:t>
            </a:r>
            <a:r>
              <a:rPr lang="nb-NO" sz="2400" dirty="0"/>
              <a:t> </a:t>
            </a:r>
            <a:r>
              <a:rPr lang="nb-NO" sz="2400" dirty="0" err="1"/>
              <a:t>commercial</a:t>
            </a:r>
            <a:r>
              <a:rPr lang="nb-NO" sz="2400" dirty="0"/>
              <a:t> support </a:t>
            </a:r>
            <a:br>
              <a:rPr lang="nb-NO" sz="2400" dirty="0"/>
            </a:br>
            <a:r>
              <a:rPr lang="nb-NO" sz="2400" dirty="0"/>
              <a:t>and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resulting</a:t>
            </a:r>
            <a:r>
              <a:rPr lang="nb-NO" sz="2400" dirty="0"/>
              <a:t> </a:t>
            </a:r>
            <a:r>
              <a:rPr lang="nb-NO" sz="2400" b="1" dirty="0">
                <a:solidFill>
                  <a:srgbClr val="0070C0"/>
                </a:solidFill>
              </a:rPr>
              <a:t>ABC</a:t>
            </a:r>
            <a:r>
              <a:rPr lang="nb-NO" sz="2400" b="1" dirty="0"/>
              <a:t> system </a:t>
            </a:r>
            <a:r>
              <a:rPr lang="nb-NO" sz="2400" dirty="0"/>
              <a:t>for variant </a:t>
            </a:r>
            <a:r>
              <a:rPr lang="nb-NO" sz="2400" dirty="0" err="1"/>
              <a:t>classification</a:t>
            </a:r>
            <a:r>
              <a:rPr lang="nb-NO" sz="2400" dirty="0"/>
              <a:t> is </a:t>
            </a:r>
            <a:r>
              <a:rPr lang="nb-NO" sz="2400" dirty="0" err="1"/>
              <a:t>free</a:t>
            </a:r>
            <a:r>
              <a:rPr lang="nb-NO" sz="2400" dirty="0"/>
              <a:t> to </a:t>
            </a:r>
            <a:r>
              <a:rPr lang="nb-NO" sz="2400" dirty="0" err="1"/>
              <a:t>use</a:t>
            </a:r>
            <a:r>
              <a:rPr lang="nb-NO" sz="2400" dirty="0"/>
              <a:t>,</a:t>
            </a:r>
            <a:br>
              <a:rPr lang="nb-NO" sz="2400" dirty="0"/>
            </a:br>
            <a:r>
              <a:rPr lang="nb-NO" sz="2400" dirty="0" err="1"/>
              <a:t>see</a:t>
            </a:r>
            <a:r>
              <a:rPr lang="nb-NO" sz="2400" dirty="0"/>
              <a:t> </a:t>
            </a:r>
            <a:r>
              <a:rPr lang="nb-NO" sz="2400" dirty="0">
                <a:hlinkClick r:id="rId2"/>
              </a:rPr>
              <a:t>www.eshg.org</a:t>
            </a:r>
            <a:r>
              <a:rPr lang="nb-NO" sz="2400" dirty="0"/>
              <a:t> under News for </a:t>
            </a:r>
            <a:r>
              <a:rPr lang="nb-NO" sz="2400" dirty="0" err="1"/>
              <a:t>the</a:t>
            </a:r>
            <a:r>
              <a:rPr lang="nb-NO" sz="2400" dirty="0"/>
              <a:t> most </a:t>
            </a:r>
            <a:r>
              <a:rPr lang="nb-NO" sz="2400" dirty="0" err="1"/>
              <a:t>updated</a:t>
            </a:r>
            <a:r>
              <a:rPr lang="nb-NO" sz="2400" dirty="0"/>
              <a:t> </a:t>
            </a:r>
            <a:r>
              <a:rPr lang="nb-NO" sz="2400" dirty="0" err="1"/>
              <a:t>version</a:t>
            </a:r>
            <a:r>
              <a:rPr lang="nb-NO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 err="1"/>
              <a:t>Suggestions</a:t>
            </a:r>
            <a:r>
              <a:rPr lang="nb-NO" sz="2400" dirty="0"/>
              <a:t> for </a:t>
            </a:r>
            <a:r>
              <a:rPr lang="nb-NO" sz="2400" dirty="0" err="1"/>
              <a:t>improvements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highly</a:t>
            </a:r>
            <a:r>
              <a:rPr lang="nb-NO" sz="2400" dirty="0"/>
              <a:t> </a:t>
            </a:r>
            <a:r>
              <a:rPr lang="nb-NO" sz="2400" dirty="0" err="1"/>
              <a:t>appreciated</a:t>
            </a:r>
            <a:r>
              <a:rPr lang="nb-NO" sz="2400" dirty="0"/>
              <a:t>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5FB65D2-2A10-D9B0-F6DE-DAC90D1A10F6}"/>
              </a:ext>
            </a:extLst>
          </p:cNvPr>
          <p:cNvSpPr txBox="1"/>
          <p:nvPr/>
        </p:nvSpPr>
        <p:spPr>
          <a:xfrm>
            <a:off x="315310" y="304801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Disclaimer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9912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6"/>
    </mc:Choice>
    <mc:Fallback xmlns="">
      <p:transition spd="slow" advTm="2161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B725E727-F23B-C20C-2D59-24833E00634F}"/>
              </a:ext>
            </a:extLst>
          </p:cNvPr>
          <p:cNvSpPr txBox="1"/>
          <p:nvPr/>
        </p:nvSpPr>
        <p:spPr>
          <a:xfrm>
            <a:off x="317142" y="1012954"/>
            <a:ext cx="1118370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b="1" dirty="0" err="1"/>
              <a:t>Finding</a:t>
            </a:r>
            <a:r>
              <a:rPr lang="nb-NO" sz="2200" dirty="0"/>
              <a:t>		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NM_002834.5(</a:t>
            </a:r>
            <a:r>
              <a:rPr lang="en-US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PTPN11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): c.802G&gt;A, p.(Gly268Ser</a:t>
            </a:r>
            <a:r>
              <a:rPr lang="nb-NO" sz="2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nb-NO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200" dirty="0">
                <a:ea typeface="Calibri" panose="020F0502020204030204" pitchFamily="34" charset="0"/>
                <a:cs typeface="Times New Roman" panose="02020603050405020304" pitchFamily="18" charset="0"/>
              </a:rPr>
              <a:t>		Not in </a:t>
            </a:r>
            <a:r>
              <a:rPr lang="nb-NO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gnomAD</a:t>
            </a:r>
            <a:r>
              <a:rPr lang="nb-NO" sz="2200" dirty="0">
                <a:ea typeface="Calibri" panose="020F0502020204030204" pitchFamily="34" charset="0"/>
                <a:cs typeface="Times New Roman" panose="02020603050405020304" pitchFamily="18" charset="0"/>
              </a:rPr>
              <a:t> 4.0, </a:t>
            </a:r>
            <a:r>
              <a:rPr lang="nb-NO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ClinVar</a:t>
            </a:r>
            <a:r>
              <a:rPr lang="nb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9x P/LP, </a:t>
            </a:r>
            <a:r>
              <a:rPr lang="nb-NO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</a:t>
            </a:r>
            <a:b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as a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Noonan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syndrome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tests, never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de </a:t>
            </a:r>
            <a:r>
              <a:rPr lang="nb-NO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200" dirty="0"/>
          </a:p>
          <a:p>
            <a:r>
              <a:rPr lang="nb-NO" sz="2200" b="1" dirty="0" err="1"/>
              <a:t>Clinic</a:t>
            </a:r>
            <a:r>
              <a:rPr lang="nb-NO" sz="2200" dirty="0"/>
              <a:t> 		</a:t>
            </a: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Incidental finding in 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oung man with rhabdomyolysis (and high CK) after </a:t>
            </a: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strong physical exercise.</a:t>
            </a: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nb-NO" sz="2200" dirty="0"/>
          </a:p>
          <a:p>
            <a:r>
              <a:rPr lang="nb-NO" sz="2200" b="1" dirty="0"/>
              <a:t>ACMG</a:t>
            </a:r>
            <a:r>
              <a:rPr lang="nb-NO" sz="2200" dirty="0"/>
              <a:t>		PS1 (</a:t>
            </a:r>
            <a:r>
              <a:rPr lang="nb-NO" sz="2200" dirty="0" err="1"/>
              <a:t>established</a:t>
            </a:r>
            <a:r>
              <a:rPr lang="nb-NO" sz="2200" dirty="0"/>
              <a:t> </a:t>
            </a:r>
            <a:r>
              <a:rPr lang="nb-NO" sz="2200" dirty="0" err="1"/>
              <a:t>pathogenic</a:t>
            </a:r>
            <a:r>
              <a:rPr lang="nb-NO" sz="2200" dirty="0"/>
              <a:t>) + PM2 (not in </a:t>
            </a:r>
            <a:r>
              <a:rPr lang="nb-NO" sz="2200" dirty="0" err="1"/>
              <a:t>gnomAD</a:t>
            </a:r>
            <a:r>
              <a:rPr lang="nb-NO" sz="2200" dirty="0"/>
              <a:t>) </a:t>
            </a:r>
            <a:r>
              <a:rPr lang="nb-NO" sz="2200" dirty="0" err="1"/>
              <a:t>results</a:t>
            </a:r>
            <a:r>
              <a:rPr lang="nb-NO" sz="2200" dirty="0"/>
              <a:t> in </a:t>
            </a:r>
            <a:r>
              <a:rPr lang="nb-NO" sz="2200" dirty="0" err="1"/>
              <a:t>class</a:t>
            </a:r>
            <a:r>
              <a:rPr lang="nb-NO" sz="2200" dirty="0"/>
              <a:t> LP. Report?</a:t>
            </a:r>
            <a:br>
              <a:rPr lang="nb-NO" sz="2200" dirty="0"/>
            </a:br>
            <a:br>
              <a:rPr lang="nb-NO" sz="2200" dirty="0"/>
            </a:br>
            <a:r>
              <a:rPr lang="nb-NO" sz="2200" b="1" dirty="0"/>
              <a:t>ABC</a:t>
            </a:r>
            <a:r>
              <a:rPr lang="nb-NO" sz="2200" dirty="0"/>
              <a:t>		</a:t>
            </a:r>
            <a:r>
              <a:rPr lang="nb-NO" sz="2200" dirty="0" err="1"/>
              <a:t>Step</a:t>
            </a:r>
            <a:r>
              <a:rPr lang="nb-NO" sz="2200" dirty="0"/>
              <a:t> </a:t>
            </a:r>
            <a:r>
              <a:rPr lang="nb-NO" sz="2200" b="1" dirty="0"/>
              <a:t>A</a:t>
            </a:r>
            <a:r>
              <a:rPr lang="nb-NO" sz="2200" dirty="0"/>
              <a:t> (</a:t>
            </a:r>
            <a:r>
              <a:rPr lang="nb-NO" sz="2200" dirty="0" err="1"/>
              <a:t>functional</a:t>
            </a:r>
            <a:r>
              <a:rPr lang="nb-NO" sz="2200" dirty="0"/>
              <a:t>) grade 3 (HFE - </a:t>
            </a:r>
            <a:r>
              <a:rPr lang="nb-NO" sz="2200" dirty="0" err="1"/>
              <a:t>hypotetical</a:t>
            </a:r>
            <a:r>
              <a:rPr lang="nb-NO" sz="2200" dirty="0"/>
              <a:t> </a:t>
            </a:r>
            <a:r>
              <a:rPr lang="nb-NO" sz="2200" dirty="0" err="1"/>
              <a:t>functional</a:t>
            </a:r>
            <a:r>
              <a:rPr lang="nb-NO" sz="2200" dirty="0"/>
              <a:t> </a:t>
            </a:r>
            <a:r>
              <a:rPr lang="nb-NO" sz="2200" dirty="0" err="1"/>
              <a:t>effect</a:t>
            </a:r>
            <a:r>
              <a:rPr lang="nb-NO" sz="2200" dirty="0"/>
              <a:t>) </a:t>
            </a:r>
            <a:br>
              <a:rPr lang="nb-NO" sz="2200" dirty="0"/>
            </a:br>
            <a:r>
              <a:rPr lang="nb-NO" sz="2200" dirty="0"/>
              <a:t>		</a:t>
            </a:r>
            <a:r>
              <a:rPr lang="nb-NO" sz="2200" dirty="0" err="1"/>
              <a:t>Step</a:t>
            </a:r>
            <a:r>
              <a:rPr lang="nb-NO" sz="2200" dirty="0"/>
              <a:t> </a:t>
            </a:r>
            <a:r>
              <a:rPr lang="nb-NO" sz="2200" b="1" dirty="0"/>
              <a:t>B</a:t>
            </a:r>
            <a:r>
              <a:rPr lang="nb-NO" sz="2200" dirty="0"/>
              <a:t> (</a:t>
            </a:r>
            <a:r>
              <a:rPr lang="nb-NO" sz="2200" dirty="0" err="1"/>
              <a:t>clinical</a:t>
            </a:r>
            <a:r>
              <a:rPr lang="nb-NO" sz="2200" dirty="0"/>
              <a:t>) grade 1 (VOI – variant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interest</a:t>
            </a:r>
            <a:r>
              <a:rPr lang="nb-NO" sz="2200" dirty="0"/>
              <a:t>), leads to A+B = 4 and</a:t>
            </a:r>
            <a:br>
              <a:rPr lang="nb-NO" sz="2200" dirty="0"/>
            </a:br>
            <a:r>
              <a:rPr lang="nb-NO" sz="2200" dirty="0"/>
              <a:t>		</a:t>
            </a:r>
            <a:r>
              <a:rPr lang="nb-NO" sz="2200" dirty="0" err="1"/>
              <a:t>Step</a:t>
            </a:r>
            <a:r>
              <a:rPr lang="nb-NO" sz="2200" dirty="0"/>
              <a:t> </a:t>
            </a:r>
            <a:r>
              <a:rPr lang="nb-NO" sz="2200" b="1" dirty="0"/>
              <a:t>C</a:t>
            </a:r>
            <a:r>
              <a:rPr lang="nb-NO" sz="2200" dirty="0"/>
              <a:t> </a:t>
            </a:r>
            <a:r>
              <a:rPr lang="nb-NO" sz="2200" dirty="0" err="1"/>
              <a:t>class</a:t>
            </a:r>
            <a:r>
              <a:rPr lang="nb-NO" sz="2200" dirty="0"/>
              <a:t> E - and </a:t>
            </a:r>
            <a:r>
              <a:rPr lang="en-US" sz="2200" dirty="0"/>
              <a:t>a standard comment in line with local/national/international</a:t>
            </a:r>
            <a:br>
              <a:rPr lang="en-US" sz="2200" dirty="0"/>
            </a:br>
            <a:r>
              <a:rPr lang="en-US" sz="2200" dirty="0"/>
              <a:t>		guidelines can be picked (personally, I would not have reported it)</a:t>
            </a:r>
            <a:endParaRPr lang="nb-NO" sz="22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6380FE7-20D6-6424-012E-1BD4EE9BF815}"/>
              </a:ext>
            </a:extLst>
          </p:cNvPr>
          <p:cNvSpPr txBox="1"/>
          <p:nvPr/>
        </p:nvSpPr>
        <p:spPr>
          <a:xfrm>
            <a:off x="231741" y="5496575"/>
            <a:ext cx="11757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b-NO" sz="2800" b="1" dirty="0">
                <a:solidFill>
                  <a:srgbClr val="00B050"/>
                </a:solidFill>
              </a:rPr>
            </a:br>
            <a:r>
              <a:rPr lang="nb-NO" sz="2800" b="1" dirty="0">
                <a:solidFill>
                  <a:srgbClr val="00B050"/>
                </a:solidFill>
              </a:rPr>
              <a:t>ESHG </a:t>
            </a:r>
            <a:r>
              <a:rPr lang="nb-NO" sz="2800" b="1" dirty="0" err="1">
                <a:solidFill>
                  <a:srgbClr val="00B050"/>
                </a:solidFill>
              </a:rPr>
              <a:t>study</a:t>
            </a:r>
            <a:r>
              <a:rPr lang="nb-NO" sz="2800" b="1" dirty="0">
                <a:solidFill>
                  <a:srgbClr val="00B050"/>
                </a:solidFill>
              </a:rPr>
              <a:t>: 2/3 or labs </a:t>
            </a:r>
            <a:r>
              <a:rPr lang="nb-NO" sz="2800" b="1" dirty="0" err="1">
                <a:solidFill>
                  <a:srgbClr val="00B050"/>
                </a:solidFill>
              </a:rPr>
              <a:t>would</a:t>
            </a:r>
            <a:r>
              <a:rPr lang="nb-NO" sz="2800" b="1" dirty="0">
                <a:solidFill>
                  <a:srgbClr val="00B050"/>
                </a:solidFill>
              </a:rPr>
              <a:t> report - </a:t>
            </a:r>
            <a:r>
              <a:rPr lang="nb-NO" sz="2800" b="1" dirty="0" err="1">
                <a:solidFill>
                  <a:srgbClr val="00B050"/>
                </a:solidFill>
              </a:rPr>
              <a:t>regardless</a:t>
            </a:r>
            <a:r>
              <a:rPr lang="nb-NO" sz="2800" b="1" dirty="0">
                <a:solidFill>
                  <a:srgbClr val="00B050"/>
                </a:solidFill>
              </a:rPr>
              <a:t> </a:t>
            </a:r>
            <a:r>
              <a:rPr lang="nb-NO" sz="2800" b="1" dirty="0" err="1">
                <a:solidFill>
                  <a:srgbClr val="00B050"/>
                </a:solidFill>
              </a:rPr>
              <a:t>of</a:t>
            </a:r>
            <a:r>
              <a:rPr lang="nb-NO" sz="2800" b="1" dirty="0">
                <a:solidFill>
                  <a:srgbClr val="00B050"/>
                </a:solidFill>
              </a:rPr>
              <a:t> </a:t>
            </a:r>
            <a:r>
              <a:rPr lang="nb-NO" sz="2800" b="1" dirty="0" err="1">
                <a:solidFill>
                  <a:srgbClr val="00B050"/>
                </a:solidFill>
              </a:rPr>
              <a:t>classification</a:t>
            </a:r>
            <a:r>
              <a:rPr lang="nb-NO" sz="2800" b="1" dirty="0">
                <a:solidFill>
                  <a:srgbClr val="00B050"/>
                </a:solidFill>
              </a:rPr>
              <a:t> system used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148765B-1958-2467-A7B0-15A192A7DB7A}"/>
              </a:ext>
            </a:extLst>
          </p:cNvPr>
          <p:cNvSpPr txBox="1"/>
          <p:nvPr/>
        </p:nvSpPr>
        <p:spPr>
          <a:xfrm>
            <a:off x="91914" y="131064"/>
            <a:ext cx="106084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0070C0"/>
                </a:solidFill>
              </a:rPr>
              <a:t>Case 8</a:t>
            </a:r>
            <a:r>
              <a:rPr lang="nb-NO" sz="2800" dirty="0"/>
              <a:t>: </a:t>
            </a:r>
            <a:r>
              <a:rPr lang="nb-NO" sz="2800" dirty="0" err="1"/>
              <a:t>no</a:t>
            </a:r>
            <a:r>
              <a:rPr lang="nb-NO" sz="2800" dirty="0"/>
              <a:t> </a:t>
            </a:r>
            <a:r>
              <a:rPr lang="nb-NO" sz="2800" dirty="0" err="1"/>
              <a:t>clinical</a:t>
            </a:r>
            <a:r>
              <a:rPr lang="nb-NO" sz="2800" dirty="0"/>
              <a:t> match, </a:t>
            </a: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known</a:t>
            </a:r>
            <a:r>
              <a:rPr lang="nb-NO" sz="2800" dirty="0"/>
              <a:t> </a:t>
            </a:r>
            <a:r>
              <a:rPr lang="nb-NO" sz="2800" dirty="0" err="1"/>
              <a:t>Noonan-associated</a:t>
            </a:r>
            <a:r>
              <a:rPr lang="nb-NO" sz="2800" dirty="0"/>
              <a:t> </a:t>
            </a:r>
            <a:r>
              <a:rPr lang="nb-NO" sz="2800" i="1" dirty="0"/>
              <a:t>PTPN11</a:t>
            </a:r>
            <a:r>
              <a:rPr lang="nb-NO" sz="2800" dirty="0"/>
              <a:t> variant</a:t>
            </a:r>
          </a:p>
        </p:txBody>
      </p:sp>
    </p:spTree>
    <p:extLst>
      <p:ext uri="{BB962C8B-B14F-4D97-AF65-F5344CB8AC3E}">
        <p14:creationId xmlns:p14="http://schemas.microsoft.com/office/powerpoint/2010/main" val="11366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26"/>
    </mc:Choice>
    <mc:Fallback xmlns="">
      <p:transition spd="slow" advTm="8412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8182827-79E7-6832-8DA5-66FFC40A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13" y="20559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Case 1: </a:t>
            </a:r>
            <a:r>
              <a:rPr lang="nb-NO" sz="4000" b="1" dirty="0" err="1"/>
              <a:t>Well-known</a:t>
            </a:r>
            <a:r>
              <a:rPr lang="nb-NO" sz="4000" b="1" dirty="0"/>
              <a:t> </a:t>
            </a:r>
            <a:r>
              <a:rPr lang="nb-NO" sz="4000" b="1" i="1" dirty="0"/>
              <a:t>CHEK2</a:t>
            </a:r>
            <a:r>
              <a:rPr lang="nb-NO" sz="4000" b="1" dirty="0"/>
              <a:t> variant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D2F093D-391B-AF9B-BB26-5FD5930784CA}"/>
              </a:ext>
            </a:extLst>
          </p:cNvPr>
          <p:cNvSpPr txBox="1"/>
          <p:nvPr/>
        </p:nvSpPr>
        <p:spPr>
          <a:xfrm>
            <a:off x="621577" y="1441701"/>
            <a:ext cx="1151708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CHEK2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(NM_001005735.2) c.599T&gt;C, p.(Ile200Thr)                    	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Monoallelic variant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gnomAD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MAF 0.49%,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ClinVar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~20x LP/P, 10x VUS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assay (good lab):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LoF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allele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Literature: Many articles mentioning the variant as cancer associated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information: Female with breast cancer age 41, maternal aunt breast cancer age 38, paternal sister breast cancer age 36. No other finding upon extensive testing. </a:t>
            </a:r>
          </a:p>
          <a:p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result among 41 laboratories:</a:t>
            </a:r>
            <a:b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ACMG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classified from VUS to P, mostly VUS (average 3.5).</a:t>
            </a:r>
            <a:b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classified as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HFE to FE in step A, average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LFE (4.3) and in step B as RISK FACTOR, 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joint grade 3+2=5 or class E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one may choose to report or not.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60"/>
    </mc:Choice>
    <mc:Fallback xmlns="">
      <p:transition spd="slow" advTm="7586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8182827-79E7-6832-8DA5-66FFC40A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13" y="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Case 10: </a:t>
            </a:r>
            <a:r>
              <a:rPr lang="nb-NO" sz="4000" b="1" dirty="0" err="1"/>
              <a:t>Well-known</a:t>
            </a:r>
            <a:r>
              <a:rPr lang="nb-NO" sz="4000" b="1" dirty="0"/>
              <a:t> </a:t>
            </a:r>
            <a:r>
              <a:rPr lang="nb-NO" sz="4000" b="1" dirty="0" err="1"/>
              <a:t>hypomorphic</a:t>
            </a:r>
            <a:r>
              <a:rPr lang="nb-NO" sz="4000" b="1" dirty="0"/>
              <a:t> </a:t>
            </a:r>
            <a:r>
              <a:rPr lang="nb-NO" sz="4000" b="1" i="1" dirty="0"/>
              <a:t>ABCA4</a:t>
            </a:r>
            <a:r>
              <a:rPr lang="nb-NO" sz="4000" b="1" dirty="0"/>
              <a:t> allele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486F73E-547A-8C62-5349-DDEB5230ACCF}"/>
              </a:ext>
            </a:extLst>
          </p:cNvPr>
          <p:cNvSpPr txBox="1"/>
          <p:nvPr/>
        </p:nvSpPr>
        <p:spPr>
          <a:xfrm>
            <a:off x="620926" y="1058901"/>
            <a:ext cx="111501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ABCA4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(NM_000350.3) c.5603A&gt;T, p.(Asn1868Ile)                   	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Monoallelic variant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ABCA4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only known causal gene of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Stargardt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-type macular dystrophy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gnomAD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MAF 4.2% (364 homozygous),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 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ClinVar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9 times B/LB, 4 times VUS, 3 times LP</a:t>
            </a:r>
            <a:br>
              <a:rPr lang="nb-NO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testing: No data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Literature: Definite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Stargardt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-disease associated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hypomorphic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allele (PMID 28446513)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information given: Man 40 years with poor vision and strong clinical suspicion of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Stargardt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-type macular dystrophy</a:t>
            </a:r>
          </a:p>
          <a:p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result among 41 laboratories:</a:t>
            </a:r>
            <a:b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ACMG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classified from B to VUS, mostly VUS (average 2.7) </a:t>
            </a:r>
            <a:b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classified from VUS to LFE, mostly LFE (average 3.6), and in step B as RISK FACTOR</a:t>
            </a:r>
          </a:p>
        </p:txBody>
      </p:sp>
    </p:spTree>
    <p:extLst>
      <p:ext uri="{BB962C8B-B14F-4D97-AF65-F5344CB8AC3E}">
        <p14:creationId xmlns:p14="http://schemas.microsoft.com/office/powerpoint/2010/main" val="10977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82"/>
    </mc:Choice>
    <mc:Fallback xmlns="">
      <p:transition spd="slow" advTm="6998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00DA12F-B786-64AD-7C53-0973D103B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00836"/>
              </p:ext>
            </p:extLst>
          </p:nvPr>
        </p:nvGraphicFramePr>
        <p:xfrm>
          <a:off x="3299277" y="108423"/>
          <a:ext cx="6946905" cy="6336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20">
                  <a:extLst>
                    <a:ext uri="{9D8B030D-6E8A-4147-A177-3AD203B41FA5}">
                      <a16:colId xmlns:a16="http://schemas.microsoft.com/office/drawing/2014/main" val="1865316189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2822172712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1937921114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2075211725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3712647329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1749654194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2116364589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2537384831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4290228512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1354360554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3892525304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271264330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2914133281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3725889075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871817184"/>
                    </a:ext>
                  </a:extLst>
                </a:gridCol>
                <a:gridCol w="335220">
                  <a:extLst>
                    <a:ext uri="{9D8B030D-6E8A-4147-A177-3AD203B41FA5}">
                      <a16:colId xmlns:a16="http://schemas.microsoft.com/office/drawing/2014/main" val="1690857251"/>
                    </a:ext>
                  </a:extLst>
                </a:gridCol>
                <a:gridCol w="620515">
                  <a:extLst>
                    <a:ext uri="{9D8B030D-6E8A-4147-A177-3AD203B41FA5}">
                      <a16:colId xmlns:a16="http://schemas.microsoft.com/office/drawing/2014/main" val="764265830"/>
                    </a:ext>
                  </a:extLst>
                </a:gridCol>
                <a:gridCol w="342355">
                  <a:extLst>
                    <a:ext uri="{9D8B030D-6E8A-4147-A177-3AD203B41FA5}">
                      <a16:colId xmlns:a16="http://schemas.microsoft.com/office/drawing/2014/main" val="1060095568"/>
                    </a:ext>
                  </a:extLst>
                </a:gridCol>
                <a:gridCol w="620515">
                  <a:extLst>
                    <a:ext uri="{9D8B030D-6E8A-4147-A177-3AD203B41FA5}">
                      <a16:colId xmlns:a16="http://schemas.microsoft.com/office/drawing/2014/main" val="1372663926"/>
                    </a:ext>
                  </a:extLst>
                </a:gridCol>
              </a:tblGrid>
              <a:tr h="12214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Lab#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PS1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PS3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PS4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PM1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PM3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PM5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PP2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PP3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PP4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PP5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BA1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BS1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BS2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BP4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BP6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#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144454153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653047580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947661222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303472634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018644411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966985357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134952699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043782498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843590665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810100816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537668776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614313409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472542869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4167253886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200260584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6120551"/>
                  </a:ext>
                </a:extLst>
              </a:tr>
              <a:tr h="119572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825664010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856901811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569115568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635479339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825704528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5323851"/>
                  </a:ext>
                </a:extLst>
              </a:tr>
              <a:tr h="182991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813790876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965578313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341794722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933210435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285350396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084090689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484010589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4250089019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242157024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4162436311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901049395"/>
                  </a:ext>
                </a:extLst>
              </a:tr>
              <a:tr h="119572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773236794"/>
                  </a:ext>
                </a:extLst>
              </a:tr>
              <a:tr h="145079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994435174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966562871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708805833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404873388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85848554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180628470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4018480408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783843811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095734611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410307167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37321142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4070666772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SUM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2,419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n=33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3437166815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0,21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0,36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0,45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0,27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(0,12-0,39)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2740001302"/>
                  </a:ext>
                </a:extLst>
              </a:tr>
              <a:tr h="122146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0,03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0,21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0,06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0,03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0,36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0,45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0,03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0,21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6" marR="5916" marT="5916" marB="0" anchor="b"/>
                </a:tc>
                <a:extLst>
                  <a:ext uri="{0D108BD9-81ED-4DB2-BD59-A6C34878D82A}">
                    <a16:rowId xmlns:a16="http://schemas.microsoft.com/office/drawing/2014/main" val="1618188982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64A09E4D-4C22-C01E-67B8-A82646AAF71A}"/>
              </a:ext>
            </a:extLst>
          </p:cNvPr>
          <p:cNvSpPr txBox="1"/>
          <p:nvPr/>
        </p:nvSpPr>
        <p:spPr>
          <a:xfrm>
            <a:off x="214599" y="2592148"/>
            <a:ext cx="27490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Carrier </a:t>
            </a:r>
            <a:r>
              <a:rPr lang="nb-NO" sz="2400" dirty="0" err="1"/>
              <a:t>of</a:t>
            </a:r>
            <a:br>
              <a:rPr lang="nb-NO" sz="2400" i="1" dirty="0"/>
            </a:br>
            <a:r>
              <a:rPr lang="nb-NO" sz="2400" i="1" dirty="0"/>
              <a:t>ABCA4</a:t>
            </a:r>
            <a:r>
              <a:rPr lang="nb-NO" sz="2400" dirty="0"/>
              <a:t> Asn1868Ile</a:t>
            </a:r>
            <a:br>
              <a:rPr lang="nb-NO" sz="2400" dirty="0"/>
            </a:br>
            <a:r>
              <a:rPr lang="nb-NO" sz="2400" dirty="0"/>
              <a:t>and </a:t>
            </a:r>
            <a:r>
              <a:rPr lang="nb-NO" sz="2400" dirty="0" err="1"/>
              <a:t>no</a:t>
            </a:r>
            <a:r>
              <a:rPr lang="nb-NO" sz="2400" dirty="0"/>
              <a:t> </a:t>
            </a:r>
            <a:r>
              <a:rPr lang="nb-NO" sz="2400" dirty="0" err="1"/>
              <a:t>second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/>
              <a:t>variant in a 40 </a:t>
            </a:r>
            <a:r>
              <a:rPr lang="nb-NO" sz="2400" dirty="0" err="1"/>
              <a:t>years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/>
              <a:t>old male </a:t>
            </a:r>
            <a:r>
              <a:rPr lang="nb-NO" sz="2400" dirty="0" err="1"/>
              <a:t>patient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classical</a:t>
            </a:r>
            <a:br>
              <a:rPr lang="nb-NO" sz="2400" dirty="0"/>
            </a:br>
            <a:r>
              <a:rPr lang="nb-NO" sz="2400" dirty="0" err="1"/>
              <a:t>Stargardt</a:t>
            </a:r>
            <a:r>
              <a:rPr lang="nb-NO" sz="2400" dirty="0"/>
              <a:t> </a:t>
            </a:r>
            <a:r>
              <a:rPr lang="nb-NO" sz="2400" dirty="0" err="1"/>
              <a:t>disease</a:t>
            </a:r>
            <a:endParaRPr lang="nb-NO" sz="2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40AA78F-105E-4406-2C7A-7766A9DFDD1B}"/>
              </a:ext>
            </a:extLst>
          </p:cNvPr>
          <p:cNvSpPr txBox="1"/>
          <p:nvPr/>
        </p:nvSpPr>
        <p:spPr>
          <a:xfrm>
            <a:off x="10398690" y="2690336"/>
            <a:ext cx="157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On </a:t>
            </a:r>
            <a:r>
              <a:rPr lang="nb-NO" dirty="0" err="1"/>
              <a:t>average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27% </a:t>
            </a:r>
            <a:r>
              <a:rPr lang="nb-NO" dirty="0" err="1"/>
              <a:t>corcordance</a:t>
            </a:r>
            <a:endParaRPr lang="nb-NO" dirty="0"/>
          </a:p>
          <a:p>
            <a:endParaRPr lang="nb-NO" dirty="0"/>
          </a:p>
          <a:p>
            <a:r>
              <a:rPr lang="nb-NO" dirty="0"/>
              <a:t>No single </a:t>
            </a:r>
            <a:r>
              <a:rPr lang="nb-NO" dirty="0" err="1"/>
              <a:t>criteria</a:t>
            </a:r>
            <a:br>
              <a:rPr lang="nb-NO" dirty="0"/>
            </a:br>
            <a:r>
              <a:rPr lang="nb-NO" dirty="0"/>
              <a:t>used by &gt;50%</a:t>
            </a:r>
          </a:p>
          <a:p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br>
              <a:rPr lang="nb-NO" dirty="0"/>
            </a:br>
            <a:r>
              <a:rPr lang="nb-NO" dirty="0" err="1"/>
              <a:t>laboratories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F6DAE8-3723-FB1A-7409-28F9A4B8EF10}"/>
              </a:ext>
            </a:extLst>
          </p:cNvPr>
          <p:cNvSpPr txBox="1"/>
          <p:nvPr/>
        </p:nvSpPr>
        <p:spPr>
          <a:xfrm>
            <a:off x="106736" y="216838"/>
            <a:ext cx="31925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Case 10: </a:t>
            </a:r>
            <a:r>
              <a:rPr lang="nb-NO" sz="2400" b="1" dirty="0" err="1"/>
              <a:t>Example</a:t>
            </a:r>
            <a:r>
              <a:rPr lang="nb-NO" sz="2400" b="1" dirty="0"/>
              <a:t> </a:t>
            </a:r>
            <a:r>
              <a:rPr lang="nb-NO" sz="2400" b="1" dirty="0" err="1"/>
              <a:t>of</a:t>
            </a:r>
            <a:br>
              <a:rPr lang="nb-NO" sz="2400" b="1" dirty="0"/>
            </a:br>
            <a:r>
              <a:rPr lang="nb-NO" sz="2400" b="1" dirty="0" err="1"/>
              <a:t>wide-spread</a:t>
            </a:r>
            <a:r>
              <a:rPr lang="nb-NO" sz="2400" b="1" dirty="0"/>
              <a:t> and </a:t>
            </a:r>
            <a:br>
              <a:rPr lang="nb-NO" sz="2400" b="1" dirty="0"/>
            </a:br>
            <a:r>
              <a:rPr lang="nb-NO" sz="2400" b="1" dirty="0"/>
              <a:t>non-</a:t>
            </a:r>
            <a:r>
              <a:rPr lang="nb-NO" sz="2400" b="1" dirty="0" err="1"/>
              <a:t>concordant</a:t>
            </a:r>
            <a:br>
              <a:rPr lang="nb-NO" sz="2400" b="1" dirty="0"/>
            </a:br>
            <a:r>
              <a:rPr lang="nb-NO" sz="2400" b="1" dirty="0">
                <a:solidFill>
                  <a:srgbClr val="FF0000"/>
                </a:solidFill>
              </a:rPr>
              <a:t>ACMG</a:t>
            </a:r>
            <a:r>
              <a:rPr lang="nb-NO" sz="2400" b="1" dirty="0"/>
              <a:t> </a:t>
            </a:r>
            <a:r>
              <a:rPr lang="nb-NO" sz="2400" b="1" dirty="0" err="1"/>
              <a:t>criteria</a:t>
            </a:r>
            <a:r>
              <a:rPr lang="nb-NO" sz="2400" b="1" dirty="0"/>
              <a:t> </a:t>
            </a:r>
            <a:r>
              <a:rPr lang="nb-NO" sz="2400" b="1" dirty="0" err="1"/>
              <a:t>selection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5937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2"/>
    </mc:Choice>
    <mc:Fallback xmlns="">
      <p:transition spd="slow" advTm="2997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3FFBAF4-7796-F7A8-3D10-F312769F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-1395730"/>
            <a:ext cx="16453458" cy="11626850"/>
          </a:xfrm>
          <a:prstGeom prst="rect">
            <a:avLst/>
          </a:prstGeom>
        </p:spPr>
      </p:pic>
      <p:cxnSp>
        <p:nvCxnSpPr>
          <p:cNvPr id="2" name="Rett pil 1">
            <a:extLst>
              <a:ext uri="{FF2B5EF4-FFF2-40B4-BE49-F238E27FC236}">
                <a16:creationId xmlns:a16="http://schemas.microsoft.com/office/drawing/2014/main" id="{92893152-6A80-E9DE-DD80-D32567E71C14}"/>
              </a:ext>
            </a:extLst>
          </p:cNvPr>
          <p:cNvCxnSpPr>
            <a:cxnSpLocks/>
          </p:cNvCxnSpPr>
          <p:nvPr/>
        </p:nvCxnSpPr>
        <p:spPr>
          <a:xfrm flipH="1">
            <a:off x="9639300" y="5346700"/>
            <a:ext cx="6604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030B0C4-FE61-AD9A-E32A-463832A323D4}"/>
              </a:ext>
            </a:extLst>
          </p:cNvPr>
          <p:cNvSpPr txBox="1"/>
          <p:nvPr/>
        </p:nvSpPr>
        <p:spPr>
          <a:xfrm>
            <a:off x="6484620" y="6309360"/>
            <a:ext cx="13913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err="1"/>
              <a:t>Average</a:t>
            </a:r>
            <a:r>
              <a:rPr lang="nb-NO" dirty="0"/>
              <a:t> 46%</a:t>
            </a:r>
          </a:p>
        </p:txBody>
      </p:sp>
      <p:cxnSp>
        <p:nvCxnSpPr>
          <p:cNvPr id="6" name="Rett pil 5">
            <a:extLst>
              <a:ext uri="{FF2B5EF4-FFF2-40B4-BE49-F238E27FC236}">
                <a16:creationId xmlns:a16="http://schemas.microsoft.com/office/drawing/2014/main" id="{0DD686BE-9CFB-0918-E54F-6C094A3EE22B}"/>
              </a:ext>
            </a:extLst>
          </p:cNvPr>
          <p:cNvCxnSpPr/>
          <p:nvPr/>
        </p:nvCxnSpPr>
        <p:spPr>
          <a:xfrm>
            <a:off x="7033260" y="5913120"/>
            <a:ext cx="0" cy="39624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82"/>
    </mc:Choice>
    <mc:Fallback xmlns="">
      <p:transition spd="slow" advTm="2758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6AB95D7-F02E-6DB1-6749-B174C454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0" y="-966492"/>
            <a:ext cx="11609356" cy="1642870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520BC5C-56D6-BEC5-25F4-3E562A04F11F}"/>
              </a:ext>
            </a:extLst>
          </p:cNvPr>
          <p:cNvSpPr/>
          <p:nvPr/>
        </p:nvSpPr>
        <p:spPr>
          <a:xfrm>
            <a:off x="6532536" y="5139350"/>
            <a:ext cx="712922" cy="232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7962AA1-33BE-964C-E07A-C253C70D85C4}"/>
              </a:ext>
            </a:extLst>
          </p:cNvPr>
          <p:cNvSpPr/>
          <p:nvPr/>
        </p:nvSpPr>
        <p:spPr>
          <a:xfrm>
            <a:off x="8521485" y="5787695"/>
            <a:ext cx="712922" cy="2324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29D400A-5089-E442-5706-31C32514E76A}"/>
              </a:ext>
            </a:extLst>
          </p:cNvPr>
          <p:cNvSpPr/>
          <p:nvPr/>
        </p:nvSpPr>
        <p:spPr>
          <a:xfrm>
            <a:off x="6532536" y="1924666"/>
            <a:ext cx="712922" cy="2324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D39AF53-548A-77E2-0BCA-61C8A31B0DA2}"/>
              </a:ext>
            </a:extLst>
          </p:cNvPr>
          <p:cNvSpPr txBox="1"/>
          <p:nvPr/>
        </p:nvSpPr>
        <p:spPr>
          <a:xfrm>
            <a:off x="95793" y="97988"/>
            <a:ext cx="154320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/>
              <a:t>Case 10:</a:t>
            </a:r>
            <a:br>
              <a:rPr lang="nb-NO" sz="2800" dirty="0"/>
            </a:br>
            <a:r>
              <a:rPr lang="nb-NO" sz="2000" dirty="0" err="1"/>
              <a:t>Should</a:t>
            </a:r>
            <a:r>
              <a:rPr lang="nb-NO" sz="2000" dirty="0"/>
              <a:t> it</a:t>
            </a:r>
            <a:br>
              <a:rPr lang="nb-NO" sz="2000" dirty="0"/>
            </a:br>
            <a:r>
              <a:rPr lang="nb-NO" sz="2000" dirty="0"/>
              <a:t>be </a:t>
            </a:r>
            <a:r>
              <a:rPr lang="nb-NO" sz="2000" dirty="0" err="1"/>
              <a:t>reported</a:t>
            </a:r>
            <a:r>
              <a:rPr lang="nb-NO" sz="2000" dirty="0"/>
              <a:t>?</a:t>
            </a:r>
            <a:endParaRPr lang="nb-NO" sz="2800" dirty="0"/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BE272FC2-59A4-FF87-6929-BBF6A7C97A92}"/>
              </a:ext>
            </a:extLst>
          </p:cNvPr>
          <p:cNvGrpSpPr/>
          <p:nvPr/>
        </p:nvGrpSpPr>
        <p:grpSpPr>
          <a:xfrm>
            <a:off x="416792" y="2301240"/>
            <a:ext cx="901209" cy="2585323"/>
            <a:chOff x="548640" y="1684020"/>
            <a:chExt cx="901209" cy="2585323"/>
          </a:xfrm>
        </p:grpSpPr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AB170475-B293-7E29-292D-C6543114E032}"/>
                </a:ext>
              </a:extLst>
            </p:cNvPr>
            <p:cNvSpPr txBox="1"/>
            <p:nvPr/>
          </p:nvSpPr>
          <p:spPr>
            <a:xfrm>
              <a:off x="548640" y="1684020"/>
              <a:ext cx="901209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   95%</a:t>
              </a:r>
            </a:p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  <a:p>
              <a:r>
                <a:rPr lang="nb-NO" dirty="0"/>
                <a:t>83%</a:t>
              </a:r>
            </a:p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  <a:p>
              <a:r>
                <a:rPr lang="nb-NO" dirty="0"/>
                <a:t>      67%</a:t>
              </a:r>
            </a:p>
          </p:txBody>
        </p:sp>
        <p:cxnSp>
          <p:nvCxnSpPr>
            <p:cNvPr id="10" name="Rett pil 9">
              <a:extLst>
                <a:ext uri="{FF2B5EF4-FFF2-40B4-BE49-F238E27FC236}">
                  <a16:creationId xmlns:a16="http://schemas.microsoft.com/office/drawing/2014/main" id="{9A9230A0-3368-5DE2-1D04-2C26DF203A2E}"/>
                </a:ext>
              </a:extLst>
            </p:cNvPr>
            <p:cNvCxnSpPr/>
            <p:nvPr/>
          </p:nvCxnSpPr>
          <p:spPr>
            <a:xfrm>
              <a:off x="853442" y="2124482"/>
              <a:ext cx="0" cy="74063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pil 10">
              <a:extLst>
                <a:ext uri="{FF2B5EF4-FFF2-40B4-BE49-F238E27FC236}">
                  <a16:creationId xmlns:a16="http://schemas.microsoft.com/office/drawing/2014/main" id="{9E2F0529-C117-2B3E-7181-190505A87A4A}"/>
                </a:ext>
              </a:extLst>
            </p:cNvPr>
            <p:cNvCxnSpPr>
              <a:cxnSpLocks/>
            </p:cNvCxnSpPr>
            <p:nvPr/>
          </p:nvCxnSpPr>
          <p:spPr>
            <a:xfrm>
              <a:off x="1091836" y="2124482"/>
              <a:ext cx="0" cy="176171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85BE4E5-7ED3-9A6C-CE48-966991E40F5C}"/>
              </a:ext>
            </a:extLst>
          </p:cNvPr>
          <p:cNvSpPr txBox="1"/>
          <p:nvPr/>
        </p:nvSpPr>
        <p:spPr>
          <a:xfrm>
            <a:off x="112719" y="292735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-12%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3B5E993-D3F9-5996-F8A3-A7B1987C1E85}"/>
              </a:ext>
            </a:extLst>
          </p:cNvPr>
          <p:cNvSpPr txBox="1"/>
          <p:nvPr/>
        </p:nvSpPr>
        <p:spPr>
          <a:xfrm>
            <a:off x="940027" y="395859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-28%</a:t>
            </a:r>
          </a:p>
        </p:txBody>
      </p:sp>
    </p:spTree>
    <p:extLst>
      <p:ext uri="{BB962C8B-B14F-4D97-AF65-F5344CB8AC3E}">
        <p14:creationId xmlns:p14="http://schemas.microsoft.com/office/powerpoint/2010/main" val="42180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82"/>
    </mc:Choice>
    <mc:Fallback xmlns="">
      <p:transition spd="slow" advTm="5678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8182827-79E7-6832-8DA5-66FFC40A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8" y="308263"/>
            <a:ext cx="11157943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Carrier </a:t>
            </a:r>
            <a:r>
              <a:rPr lang="nb-NO" sz="4000" b="1" dirty="0" err="1"/>
              <a:t>of</a:t>
            </a:r>
            <a:r>
              <a:rPr lang="nb-NO" sz="4000" b="1" dirty="0"/>
              <a:t> </a:t>
            </a:r>
            <a:r>
              <a:rPr lang="nb-NO" sz="4000" b="1" dirty="0" err="1"/>
              <a:t>the</a:t>
            </a:r>
            <a:r>
              <a:rPr lang="nb-NO" sz="4000" b="1" dirty="0"/>
              <a:t> </a:t>
            </a:r>
            <a:r>
              <a:rPr lang="nb-NO" sz="4000" b="1" i="1" dirty="0"/>
              <a:t>F5</a:t>
            </a:r>
            <a:r>
              <a:rPr lang="nb-NO" sz="4000" b="1" dirty="0"/>
              <a:t> Leiden «</a:t>
            </a:r>
            <a:r>
              <a:rPr lang="nb-NO" sz="4000" b="1" dirty="0" err="1"/>
              <a:t>mutation</a:t>
            </a:r>
            <a:r>
              <a:rPr lang="nb-NO" sz="4000" b="1" dirty="0"/>
              <a:t>»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D2F093D-391B-AF9B-BB26-5FD5930784CA}"/>
              </a:ext>
            </a:extLst>
          </p:cNvPr>
          <p:cNvSpPr txBox="1"/>
          <p:nvPr/>
        </p:nvSpPr>
        <p:spPr>
          <a:xfrm>
            <a:off x="621578" y="1873022"/>
            <a:ext cx="115704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F5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(NM_000130.4)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c.1691G&gt;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Arg506Gln 				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Monoallelic variant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gnomAD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MAF 5% (Europeans), i.e.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˜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 are carriers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assay: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variant due to resistance to activated protein C (APC)</a:t>
            </a:r>
            <a:endParaRPr lang="nb-NO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Literature: DVT associated, heterozygosity increases thrombosis risk ˜3 times.</a:t>
            </a:r>
            <a:endParaRPr lang="nb-NO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ACMG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/>
              <a:t>PS3 (function) PS4 (prevalence) PP1 (co-segregation) BA1 (</a:t>
            </a:r>
            <a:r>
              <a:rPr lang="en-US" sz="2400" dirty="0" err="1"/>
              <a:t>gnomAD</a:t>
            </a:r>
            <a:r>
              <a:rPr lang="en-US" sz="2400" dirty="0"/>
              <a:t>) = a VUS</a:t>
            </a:r>
          </a:p>
          <a:p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A-5 (FE) + B-2 (risk factor) = class D (6-7), </a:t>
            </a:r>
            <a:b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Report step C: RISK FACTOR and report if relevant clinic / normal if incidental finding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2"/>
    </mc:Choice>
    <mc:Fallback xmlns="">
      <p:transition spd="slow" advTm="4309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F25F1B-B557-BC31-9247-0D61E17C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190705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.arr[GRCh37] 9q21.31(82125508_83332721)x1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2FF564A-BA4D-720B-AB03-23C3A2D2636F}"/>
              </a:ext>
            </a:extLst>
          </p:cNvPr>
          <p:cNvSpPr txBox="1">
            <a:spLocks/>
          </p:cNvSpPr>
          <p:nvPr/>
        </p:nvSpPr>
        <p:spPr>
          <a:xfrm>
            <a:off x="757518" y="1615328"/>
            <a:ext cx="10923942" cy="47765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 err="1"/>
              <a:t>Clinic</a:t>
            </a:r>
            <a:r>
              <a:rPr lang="nb-NO" dirty="0"/>
              <a:t>: Girl 11y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feeding</a:t>
            </a:r>
            <a:r>
              <a:rPr lang="nb-NO" dirty="0"/>
              <a:t> </a:t>
            </a:r>
            <a:r>
              <a:rPr lang="nb-NO" dirty="0" err="1"/>
              <a:t>difficulties</a:t>
            </a:r>
            <a:r>
              <a:rPr lang="nb-NO" dirty="0"/>
              <a:t> and </a:t>
            </a:r>
            <a:r>
              <a:rPr lang="nb-NO" dirty="0" err="1"/>
              <a:t>learning</a:t>
            </a:r>
            <a:r>
              <a:rPr lang="nb-NO" dirty="0"/>
              <a:t> problems. </a:t>
            </a:r>
            <a:r>
              <a:rPr lang="nb-NO" dirty="0" err="1"/>
              <a:t>Mother</a:t>
            </a:r>
            <a:r>
              <a:rPr lang="nb-NO" dirty="0"/>
              <a:t> and </a:t>
            </a:r>
            <a:r>
              <a:rPr lang="nb-NO" dirty="0" err="1"/>
              <a:t>father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have </a:t>
            </a:r>
            <a:r>
              <a:rPr lang="nb-NO" dirty="0" err="1"/>
              <a:t>learning</a:t>
            </a:r>
            <a:r>
              <a:rPr lang="nb-NO" dirty="0"/>
              <a:t> problems, not </a:t>
            </a:r>
            <a:r>
              <a:rPr lang="nb-NO" dirty="0" err="1"/>
              <a:t>tested</a:t>
            </a:r>
            <a:r>
              <a:rPr lang="nb-NO" dirty="0"/>
              <a:t> (</a:t>
            </a:r>
            <a:r>
              <a:rPr lang="nb-NO" dirty="0" err="1"/>
              <a:t>yet</a:t>
            </a:r>
            <a:r>
              <a:rPr lang="nb-NO" dirty="0"/>
              <a:t>).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 err="1"/>
              <a:t>Finding</a:t>
            </a:r>
            <a:r>
              <a:rPr lang="nb-NO" dirty="0"/>
              <a:t>: 1,2 </a:t>
            </a:r>
            <a:r>
              <a:rPr lang="nb-NO" dirty="0" err="1"/>
              <a:t>Mb</a:t>
            </a:r>
            <a:r>
              <a:rPr lang="nb-NO" dirty="0"/>
              <a:t> </a:t>
            </a:r>
            <a:r>
              <a:rPr lang="nb-NO" dirty="0" err="1"/>
              <a:t>deletion</a:t>
            </a:r>
            <a:r>
              <a:rPr lang="nb-NO" dirty="0"/>
              <a:t> </a:t>
            </a:r>
            <a:r>
              <a:rPr lang="nb-NO" dirty="0" err="1"/>
              <a:t>removing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gene, </a:t>
            </a:r>
            <a:r>
              <a:rPr lang="nb-NO" i="1" dirty="0"/>
              <a:t>TLE4, </a:t>
            </a:r>
            <a:r>
              <a:rPr lang="nb-NO" dirty="0" err="1"/>
              <a:t>encoding</a:t>
            </a:r>
            <a:r>
              <a:rPr lang="nb-NO" i="1" dirty="0"/>
              <a:t> </a:t>
            </a:r>
            <a:r>
              <a:rPr lang="nb-NO" dirty="0"/>
              <a:t>a </a:t>
            </a:r>
            <a:r>
              <a:rPr lang="nb-NO" dirty="0" err="1"/>
              <a:t>trancriptional</a:t>
            </a:r>
            <a:r>
              <a:rPr lang="nb-NO" dirty="0"/>
              <a:t> repressor. </a:t>
            </a:r>
            <a:r>
              <a:rPr lang="nb-NO" dirty="0" err="1"/>
              <a:t>Nothing</a:t>
            </a:r>
            <a:r>
              <a:rPr lang="nb-NO" dirty="0"/>
              <a:t> in databases (</a:t>
            </a:r>
            <a:r>
              <a:rPr lang="nb-NO" dirty="0" err="1"/>
              <a:t>gnomAD</a:t>
            </a:r>
            <a:r>
              <a:rPr lang="nb-NO" dirty="0"/>
              <a:t>, DGV </a:t>
            </a:r>
            <a:r>
              <a:rPr lang="nb-NO" dirty="0" err="1"/>
              <a:t>etc</a:t>
            </a:r>
            <a:r>
              <a:rPr lang="nb-NO" dirty="0"/>
              <a:t>), </a:t>
            </a:r>
            <a:br>
              <a:rPr lang="nb-NO" i="1" dirty="0"/>
            </a:b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statistical</a:t>
            </a:r>
            <a:r>
              <a:rPr lang="nb-NO" dirty="0"/>
              <a:t> </a:t>
            </a:r>
            <a:r>
              <a:rPr lang="nb-NO" dirty="0" err="1"/>
              <a:t>LoF</a:t>
            </a:r>
            <a:r>
              <a:rPr lang="nb-NO" dirty="0"/>
              <a:t> </a:t>
            </a:r>
            <a:r>
              <a:rPr lang="nb-NO" dirty="0" err="1"/>
              <a:t>tolerance</a:t>
            </a:r>
            <a:r>
              <a:rPr lang="nb-NO" dirty="0"/>
              <a:t>: </a:t>
            </a:r>
            <a:r>
              <a:rPr lang="nb-NO" dirty="0" err="1"/>
              <a:t>gnomAD</a:t>
            </a:r>
            <a:r>
              <a:rPr lang="nb-NO" dirty="0"/>
              <a:t> </a:t>
            </a:r>
            <a:r>
              <a:rPr lang="nb-NO" dirty="0" err="1"/>
              <a:t>pLI</a:t>
            </a:r>
            <a:r>
              <a:rPr lang="nb-NO" dirty="0"/>
              <a:t> = 1, o/e = 0.09.</a:t>
            </a:r>
            <a:br>
              <a:rPr lang="nb-NO" dirty="0"/>
            </a:br>
            <a:endParaRPr lang="nb-NO" dirty="0"/>
          </a:p>
          <a:p>
            <a:pPr marL="0" indent="0">
              <a:buFont typeface="Arial"/>
              <a:buNone/>
            </a:pPr>
            <a:r>
              <a:rPr lang="nb-NO" b="1" dirty="0">
                <a:solidFill>
                  <a:srgbClr val="FF0000"/>
                </a:solidFill>
              </a:rPr>
              <a:t>ACMG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CNV: 1A (</a:t>
            </a:r>
            <a:r>
              <a:rPr lang="nb-NO" dirty="0" err="1"/>
              <a:t>contains</a:t>
            </a:r>
            <a:r>
              <a:rPr lang="nb-NO" dirty="0"/>
              <a:t> a gene) 2H (HI gene) 5F (</a:t>
            </a:r>
            <a:r>
              <a:rPr lang="nb-NO" dirty="0" err="1"/>
              <a:t>unknown</a:t>
            </a:r>
            <a:r>
              <a:rPr lang="nb-NO" dirty="0"/>
              <a:t> </a:t>
            </a:r>
            <a:r>
              <a:rPr lang="nb-NO" dirty="0" err="1"/>
              <a:t>inh</a:t>
            </a:r>
            <a:r>
              <a:rPr lang="nb-NO" dirty="0"/>
              <a:t>.) = 0.15</a:t>
            </a:r>
            <a:br>
              <a:rPr lang="nb-NO" dirty="0"/>
            </a:br>
            <a:r>
              <a:rPr lang="nb-NO" dirty="0"/>
              <a:t>SNP: PVS1 (</a:t>
            </a:r>
            <a:r>
              <a:rPr lang="nb-NO" dirty="0" err="1"/>
              <a:t>deletion</a:t>
            </a:r>
            <a:r>
              <a:rPr lang="nb-NO" dirty="0"/>
              <a:t>) PM2 (</a:t>
            </a:r>
            <a:r>
              <a:rPr lang="nb-NO" dirty="0" err="1"/>
              <a:t>gnomAD</a:t>
            </a:r>
            <a:r>
              <a:rPr lang="nb-NO" dirty="0"/>
              <a:t>) = LP,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GUS makes it a VUS.</a:t>
            </a:r>
            <a:br>
              <a:rPr lang="nb-NO" dirty="0"/>
            </a:br>
            <a:endParaRPr lang="nb-NO" dirty="0"/>
          </a:p>
          <a:p>
            <a:pPr marL="0" indent="0">
              <a:buFont typeface="Arial"/>
              <a:buNone/>
            </a:pPr>
            <a:r>
              <a:rPr lang="nb-NO" b="1" dirty="0">
                <a:solidFill>
                  <a:srgbClr val="0070C0"/>
                </a:solidFill>
              </a:rPr>
              <a:t>ABC</a:t>
            </a:r>
            <a:r>
              <a:rPr lang="nb-NO" dirty="0"/>
              <a:t>: A-5 (FE) + B-1 (right type </a:t>
            </a:r>
            <a:r>
              <a:rPr lang="nb-NO" dirty="0" err="1"/>
              <a:t>of</a:t>
            </a:r>
            <a:r>
              <a:rPr lang="nb-NO" dirty="0"/>
              <a:t> gene) = C </a:t>
            </a:r>
            <a:r>
              <a:rPr lang="nb-NO" dirty="0" err="1"/>
              <a:t>class</a:t>
            </a:r>
            <a:r>
              <a:rPr lang="nb-NO" dirty="0"/>
              <a:t> D and a VOI </a:t>
            </a:r>
            <a:r>
              <a:rPr lang="nb-NO" dirty="0" err="1"/>
              <a:t>comment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2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50"/>
    </mc:Choice>
    <mc:Fallback xmlns="">
      <p:transition spd="slow" advTm="6035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E1A7B3-E0EA-EBD3-7C6C-4989A4E9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Extensive</a:t>
            </a:r>
            <a:r>
              <a:rPr lang="nb-NO" dirty="0"/>
              <a:t> IBD in first </a:t>
            </a:r>
            <a:r>
              <a:rPr lang="nb-NO" dirty="0" err="1"/>
              <a:t>child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first </a:t>
            </a:r>
            <a:r>
              <a:rPr lang="nb-NO" dirty="0" err="1"/>
              <a:t>cousins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35FE1F-9410-617A-D3A6-5D34F68A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745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err="1"/>
              <a:t>Clinic</a:t>
            </a:r>
            <a:r>
              <a:rPr lang="nb-NO" dirty="0"/>
              <a:t>: Girl 2y </a:t>
            </a:r>
            <a:r>
              <a:rPr lang="nb-NO" dirty="0" err="1"/>
              <a:t>with</a:t>
            </a:r>
            <a:r>
              <a:rPr lang="nb-NO" dirty="0"/>
              <a:t> severe NDD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hypotonia</a:t>
            </a:r>
            <a:r>
              <a:rPr lang="nb-NO" dirty="0"/>
              <a:t>, bad </a:t>
            </a:r>
            <a:r>
              <a:rPr lang="nb-NO" dirty="0" err="1"/>
              <a:t>epilepsy</a:t>
            </a:r>
            <a:r>
              <a:rPr lang="nb-NO" dirty="0"/>
              <a:t>, </a:t>
            </a:r>
            <a:r>
              <a:rPr lang="nb-NO" dirty="0" err="1"/>
              <a:t>dysmorphic</a:t>
            </a:r>
            <a:r>
              <a:rPr lang="nb-NO" dirty="0"/>
              <a:t> face, normal HC and </a:t>
            </a:r>
            <a:r>
              <a:rPr lang="nb-NO" dirty="0" err="1"/>
              <a:t>brain</a:t>
            </a:r>
            <a:r>
              <a:rPr lang="nb-NO" dirty="0"/>
              <a:t>-MRI.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 err="1"/>
              <a:t>Finding</a:t>
            </a:r>
            <a:r>
              <a:rPr lang="nb-NO" dirty="0"/>
              <a:t>: SNP </a:t>
            </a:r>
            <a:r>
              <a:rPr lang="nb-NO" dirty="0" err="1"/>
              <a:t>array</a:t>
            </a:r>
            <a:r>
              <a:rPr lang="nb-NO" dirty="0"/>
              <a:t>: 180 </a:t>
            </a:r>
            <a:r>
              <a:rPr lang="nb-NO" dirty="0" err="1"/>
              <a:t>Mb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ROH (runs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homozygosity</a:t>
            </a:r>
            <a:r>
              <a:rPr lang="nb-NO" dirty="0"/>
              <a:t>) &gt;5Mb / 10 </a:t>
            </a:r>
            <a:r>
              <a:rPr lang="nb-NO" dirty="0" err="1"/>
              <a:t>chromosomes</a:t>
            </a:r>
            <a:r>
              <a:rPr lang="nb-NO" dirty="0"/>
              <a:t>.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ACMG</a:t>
            </a:r>
            <a:r>
              <a:rPr lang="nb-NO" dirty="0"/>
              <a:t>: </a:t>
            </a:r>
            <a:r>
              <a:rPr lang="nb-NO" dirty="0" err="1"/>
              <a:t>Cannot</a:t>
            </a:r>
            <a:r>
              <a:rPr lang="nb-NO" dirty="0"/>
              <a:t> be </a:t>
            </a:r>
            <a:r>
              <a:rPr lang="nb-NO" dirty="0" err="1"/>
              <a:t>classified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</a:rPr>
              <a:t>ABC</a:t>
            </a:r>
            <a:r>
              <a:rPr lang="nb-NO" dirty="0"/>
              <a:t>: A-3 (HFE) + B-2 (risk </a:t>
            </a:r>
            <a:r>
              <a:rPr lang="nb-NO" dirty="0" err="1"/>
              <a:t>factor</a:t>
            </a:r>
            <a:r>
              <a:rPr lang="nb-NO" dirty="0"/>
              <a:t>) = C </a:t>
            </a:r>
            <a:r>
              <a:rPr lang="nb-NO" dirty="0" err="1"/>
              <a:t>class</a:t>
            </a:r>
            <a:r>
              <a:rPr lang="nb-NO" dirty="0"/>
              <a:t> E and a RISK FACTOR </a:t>
            </a:r>
            <a:r>
              <a:rPr lang="nb-NO" dirty="0" err="1"/>
              <a:t>comment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evaluation</a:t>
            </a:r>
            <a:r>
              <a:rPr lang="nb-NO" dirty="0"/>
              <a:t>/</a:t>
            </a:r>
            <a:r>
              <a:rPr lang="nb-NO" dirty="0" err="1"/>
              <a:t>laboratory</a:t>
            </a:r>
            <a:r>
              <a:rPr lang="nb-NO" dirty="0"/>
              <a:t> testing (NGS) </a:t>
            </a:r>
            <a:r>
              <a:rPr lang="nb-NO" dirty="0" err="1"/>
              <a:t>could</a:t>
            </a:r>
            <a:r>
              <a:rPr lang="nb-NO" dirty="0"/>
              <a:t> be </a:t>
            </a:r>
            <a:r>
              <a:rPr lang="nb-NO" dirty="0" err="1"/>
              <a:t>indicated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0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41"/>
    </mc:Choice>
    <mc:Fallback xmlns="">
      <p:transition spd="slow" advTm="6304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2CBC4D-4780-FB1A-CFD7-2307DBCF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289765"/>
            <a:ext cx="10515600" cy="1325563"/>
          </a:xfrm>
        </p:spPr>
        <p:txBody>
          <a:bodyPr/>
          <a:lstStyle/>
          <a:p>
            <a:r>
              <a:rPr lang="nb-NO" dirty="0" err="1"/>
              <a:t>EpiSign</a:t>
            </a:r>
            <a:r>
              <a:rPr lang="nb-NO" dirty="0"/>
              <a:t> </a:t>
            </a:r>
            <a:r>
              <a:rPr lang="nb-NO" dirty="0" err="1"/>
              <a:t>methylation</a:t>
            </a:r>
            <a:r>
              <a:rPr lang="nb-NO" dirty="0"/>
              <a:t> </a:t>
            </a:r>
            <a:r>
              <a:rPr lang="nb-NO" dirty="0" err="1"/>
              <a:t>signature</a:t>
            </a: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A3BB0EB6-4AB5-3A4B-381E-12C8B1AAF1E9}"/>
              </a:ext>
            </a:extLst>
          </p:cNvPr>
          <p:cNvSpPr txBox="1">
            <a:spLocks/>
          </p:cNvSpPr>
          <p:nvPr/>
        </p:nvSpPr>
        <p:spPr>
          <a:xfrm>
            <a:off x="757518" y="1615328"/>
            <a:ext cx="10515600" cy="477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 err="1"/>
              <a:t>Clinic</a:t>
            </a:r>
            <a:r>
              <a:rPr lang="nb-NO" dirty="0"/>
              <a:t>: Boy 8 mo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feeding</a:t>
            </a:r>
            <a:r>
              <a:rPr lang="nb-NO" dirty="0"/>
              <a:t> </a:t>
            </a:r>
            <a:r>
              <a:rPr lang="nb-NO" dirty="0" err="1"/>
              <a:t>difficulties</a:t>
            </a:r>
            <a:r>
              <a:rPr lang="nb-NO" dirty="0"/>
              <a:t> (</a:t>
            </a:r>
            <a:r>
              <a:rPr lang="nb-NO" dirty="0" err="1"/>
              <a:t>needed</a:t>
            </a:r>
            <a:r>
              <a:rPr lang="nb-NO" dirty="0"/>
              <a:t> PEG), NDD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hypotonia</a:t>
            </a:r>
            <a:r>
              <a:rPr lang="nb-NO" dirty="0"/>
              <a:t>, and </a:t>
            </a:r>
            <a:r>
              <a:rPr lang="nb-NO" dirty="0" err="1"/>
              <a:t>short</a:t>
            </a:r>
            <a:r>
              <a:rPr lang="nb-NO" dirty="0"/>
              <a:t> </a:t>
            </a:r>
            <a:r>
              <a:rPr lang="nb-NO" dirty="0" err="1"/>
              <a:t>stature</a:t>
            </a:r>
            <a:r>
              <a:rPr lang="nb-NO" dirty="0"/>
              <a:t>.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 err="1"/>
              <a:t>Finding</a:t>
            </a:r>
            <a:r>
              <a:rPr lang="nb-NO" dirty="0"/>
              <a:t>: High-</a:t>
            </a:r>
            <a:r>
              <a:rPr lang="nb-NO" dirty="0" err="1"/>
              <a:t>resolution</a:t>
            </a:r>
            <a:r>
              <a:rPr lang="nb-NO" dirty="0"/>
              <a:t> </a:t>
            </a:r>
            <a:r>
              <a:rPr lang="nb-NO" dirty="0" err="1"/>
              <a:t>copy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array</a:t>
            </a:r>
            <a:r>
              <a:rPr lang="nb-NO" dirty="0"/>
              <a:t> and TRIO-WES normal. </a:t>
            </a:r>
            <a:r>
              <a:rPr lang="nb-NO" dirty="0" err="1"/>
              <a:t>EpiSign</a:t>
            </a:r>
            <a:r>
              <a:rPr lang="nb-NO" dirty="0"/>
              <a:t> </a:t>
            </a:r>
            <a:r>
              <a:rPr lang="nb-NO" dirty="0" err="1"/>
              <a:t>methylation</a:t>
            </a:r>
            <a:r>
              <a:rPr lang="nb-NO" dirty="0"/>
              <a:t> </a:t>
            </a:r>
            <a:r>
              <a:rPr lang="nb-NO" dirty="0" err="1"/>
              <a:t>profile</a:t>
            </a:r>
            <a:r>
              <a:rPr lang="nb-NO" dirty="0"/>
              <a:t> suggested </a:t>
            </a:r>
            <a:r>
              <a:rPr lang="nb-NO" dirty="0" err="1"/>
              <a:t>Wiedemann</a:t>
            </a:r>
            <a:r>
              <a:rPr lang="nb-NO" dirty="0"/>
              <a:t>-Steiner (WSS) </a:t>
            </a:r>
            <a:r>
              <a:rPr lang="nb-NO" dirty="0" err="1"/>
              <a:t>syndrome</a:t>
            </a:r>
            <a:r>
              <a:rPr lang="nb-NO" dirty="0"/>
              <a:t>.</a:t>
            </a:r>
            <a:br>
              <a:rPr lang="nb-NO" dirty="0"/>
            </a:br>
            <a:endParaRPr lang="nb-NO" dirty="0"/>
          </a:p>
          <a:p>
            <a:pPr marL="0" indent="0">
              <a:buFont typeface="Arial"/>
              <a:buNone/>
            </a:pPr>
            <a:r>
              <a:rPr lang="nb-NO" b="1" dirty="0">
                <a:solidFill>
                  <a:srgbClr val="FF0000"/>
                </a:solidFill>
              </a:rPr>
              <a:t>ACMG</a:t>
            </a:r>
            <a:r>
              <a:rPr lang="nb-NO" dirty="0"/>
              <a:t>: </a:t>
            </a:r>
            <a:r>
              <a:rPr lang="nb-NO" dirty="0" err="1"/>
              <a:t>Cannot</a:t>
            </a:r>
            <a:r>
              <a:rPr lang="nb-NO" dirty="0"/>
              <a:t> be </a:t>
            </a:r>
            <a:r>
              <a:rPr lang="nb-NO" dirty="0" err="1"/>
              <a:t>classified</a:t>
            </a:r>
            <a:r>
              <a:rPr lang="nb-NO" dirty="0"/>
              <a:t>.</a:t>
            </a:r>
            <a:br>
              <a:rPr lang="nb-NO" dirty="0"/>
            </a:br>
            <a:endParaRPr lang="nb-NO" dirty="0"/>
          </a:p>
          <a:p>
            <a:pPr marL="0" indent="0">
              <a:buFont typeface="Arial"/>
              <a:buNone/>
            </a:pPr>
            <a:r>
              <a:rPr lang="nb-NO" b="1" dirty="0">
                <a:solidFill>
                  <a:srgbClr val="0070C0"/>
                </a:solidFill>
              </a:rPr>
              <a:t>ABC</a:t>
            </a:r>
            <a:r>
              <a:rPr lang="nb-NO" dirty="0"/>
              <a:t>: A-3 (HFE) + B-1 (match) = C </a:t>
            </a:r>
            <a:r>
              <a:rPr lang="nb-NO" dirty="0" err="1"/>
              <a:t>class</a:t>
            </a:r>
            <a:r>
              <a:rPr lang="nb-NO" dirty="0"/>
              <a:t> E and </a:t>
            </a:r>
            <a:r>
              <a:rPr lang="nb-NO" dirty="0" err="1"/>
              <a:t>pick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VOI </a:t>
            </a:r>
            <a:r>
              <a:rPr lang="nb-NO" dirty="0" err="1"/>
              <a:t>comment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4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4"/>
    </mc:Choice>
    <mc:Fallback xmlns="">
      <p:transition spd="slow" advTm="448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A02D99B1-0754-5217-9D89-A3AE1E4464FA}"/>
              </a:ext>
            </a:extLst>
          </p:cNvPr>
          <p:cNvSpPr txBox="1"/>
          <p:nvPr/>
        </p:nvSpPr>
        <p:spPr>
          <a:xfrm>
            <a:off x="1271282" y="1369274"/>
            <a:ext cx="964943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In 2018, during my ESHG </a:t>
            </a:r>
            <a:r>
              <a:rPr lang="nb-NO" dirty="0" err="1"/>
              <a:t>presidency</a:t>
            </a:r>
            <a:r>
              <a:rPr lang="nb-NO" dirty="0"/>
              <a:t>, a </a:t>
            </a:r>
            <a:r>
              <a:rPr lang="nb-NO" dirty="0" err="1"/>
              <a:t>task</a:t>
            </a:r>
            <a:r>
              <a:rPr lang="nb-NO" dirty="0"/>
              <a:t> force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created</a:t>
            </a:r>
            <a:r>
              <a:rPr lang="nb-NO" dirty="0"/>
              <a:t> to make a  variant </a:t>
            </a:r>
            <a:r>
              <a:rPr lang="nb-NO" dirty="0" err="1"/>
              <a:t>classification</a:t>
            </a:r>
            <a:r>
              <a:rPr lang="nb-NO" dirty="0"/>
              <a:t> system </a:t>
            </a:r>
          </a:p>
          <a:p>
            <a:pPr algn="ctr"/>
            <a:endParaRPr lang="nb-NO" dirty="0"/>
          </a:p>
          <a:p>
            <a:pPr algn="ctr"/>
            <a:r>
              <a:rPr lang="nb-NO" sz="2800" b="1" dirty="0"/>
              <a:t>to guide variant </a:t>
            </a:r>
            <a:r>
              <a:rPr lang="nb-NO" sz="2800" b="1" dirty="0" err="1"/>
              <a:t>reporting</a:t>
            </a:r>
            <a:r>
              <a:rPr lang="nb-NO" sz="2800" b="1" dirty="0"/>
              <a:t> </a:t>
            </a:r>
            <a:br>
              <a:rPr lang="nb-NO" sz="2800" b="1" dirty="0"/>
            </a:br>
            <a:br>
              <a:rPr lang="nb-NO" sz="2800" b="1" dirty="0"/>
            </a:br>
            <a:r>
              <a:rPr lang="nb-NO" dirty="0"/>
              <a:t>and </a:t>
            </a:r>
            <a:br>
              <a:rPr lang="nb-NO" sz="2000" dirty="0"/>
            </a:br>
            <a:endParaRPr lang="nb-NO" sz="2000" dirty="0"/>
          </a:p>
          <a:p>
            <a:pPr algn="ctr"/>
            <a:r>
              <a:rPr lang="nb-NO" sz="2800" b="1" dirty="0"/>
              <a:t>to </a:t>
            </a:r>
            <a:r>
              <a:rPr lang="nb-NO" sz="2800" b="1" dirty="0" err="1"/>
              <a:t>classify</a:t>
            </a:r>
            <a:r>
              <a:rPr lang="nb-NO" sz="2800" b="1" dirty="0"/>
              <a:t> </a:t>
            </a:r>
            <a:r>
              <a:rPr lang="nb-NO" sz="2800" b="1" dirty="0" err="1"/>
              <a:t>any</a:t>
            </a:r>
            <a:r>
              <a:rPr lang="nb-NO" sz="2800" b="1" dirty="0"/>
              <a:t> variant or </a:t>
            </a:r>
            <a:r>
              <a:rPr lang="nb-NO" sz="2800" b="1" dirty="0" err="1"/>
              <a:t>finding</a:t>
            </a:r>
            <a:endParaRPr lang="nb-NO" sz="2800" dirty="0"/>
          </a:p>
          <a:p>
            <a:pPr algn="ctr"/>
            <a:endParaRPr lang="nb-NO" sz="2000" dirty="0"/>
          </a:p>
          <a:p>
            <a:pPr algn="ctr"/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resulted</a:t>
            </a:r>
            <a:r>
              <a:rPr lang="nb-NO" dirty="0"/>
              <a:t> in </a:t>
            </a:r>
            <a:r>
              <a:rPr lang="nb-NO" dirty="0" err="1"/>
              <a:t>the</a:t>
            </a:r>
            <a:endParaRPr lang="nb-NO" dirty="0"/>
          </a:p>
          <a:p>
            <a:pPr algn="ctr"/>
            <a:endParaRPr lang="nb-NO" sz="2000" b="1" dirty="0"/>
          </a:p>
          <a:p>
            <a:pPr algn="ctr"/>
            <a:r>
              <a:rPr lang="nb-NO" sz="2800" b="1" dirty="0" err="1">
                <a:solidFill>
                  <a:srgbClr val="0070C0"/>
                </a:solidFill>
              </a:rPr>
              <a:t>the</a:t>
            </a:r>
            <a:r>
              <a:rPr lang="nb-NO" sz="2800" b="1" dirty="0">
                <a:solidFill>
                  <a:srgbClr val="0070C0"/>
                </a:solidFill>
              </a:rPr>
              <a:t> ABC system</a:t>
            </a:r>
            <a:endParaRPr lang="nb-NO" sz="2800" dirty="0">
              <a:solidFill>
                <a:srgbClr val="0070C0"/>
              </a:solidFill>
            </a:endParaRPr>
          </a:p>
          <a:p>
            <a:pPr algn="ctr"/>
            <a:br>
              <a:rPr lang="nb-NO" sz="2000" dirty="0"/>
            </a:br>
            <a:r>
              <a:rPr lang="nb-NO" dirty="0"/>
              <a:t>a system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integrate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system or IT/AI </a:t>
            </a:r>
            <a:r>
              <a:rPr lang="nb-NO" dirty="0" err="1"/>
              <a:t>tool</a:t>
            </a:r>
            <a:endParaRPr lang="nb-NO" dirty="0"/>
          </a:p>
          <a:p>
            <a:pPr algn="ctr"/>
            <a:endParaRPr lang="nb-NO" sz="2000" dirty="0"/>
          </a:p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E39F9CD-778B-5162-45AA-3458AFFE7D78}"/>
              </a:ext>
            </a:extLst>
          </p:cNvPr>
          <p:cNvSpPr txBox="1"/>
          <p:nvPr/>
        </p:nvSpPr>
        <p:spPr>
          <a:xfrm>
            <a:off x="357352" y="294290"/>
            <a:ext cx="169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Background</a:t>
            </a:r>
            <a:endParaRPr lang="nb-NO" sz="2400" b="1" dirty="0"/>
          </a:p>
        </p:txBody>
      </p:sp>
      <p:pic>
        <p:nvPicPr>
          <p:cNvPr id="10" name="Tijdelijke aanduiding voor inhoud 5" descr="European-Human-Genetics-Conference.png">
            <a:extLst>
              <a:ext uri="{FF2B5EF4-FFF2-40B4-BE49-F238E27FC236}">
                <a16:creationId xmlns:a16="http://schemas.microsoft.com/office/drawing/2014/main" id="{11E02011-ADBD-78E8-BE48-A3F63C0F38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41340" y="5773189"/>
            <a:ext cx="1222861" cy="9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2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94"/>
    </mc:Choice>
    <mc:Fallback xmlns="">
      <p:transition spd="slow" advTm="5609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" descr="cid:image002.png@01D88648.4FDCD7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0" y="60318"/>
            <a:ext cx="7776595" cy="52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629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5561661" y="5219905"/>
            <a:ext cx="2614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Campbell Christopher</a:t>
            </a:r>
          </a:p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Banka Siddharth</a:t>
            </a:r>
          </a:p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Manchester University NHS FT</a:t>
            </a:r>
            <a:endParaRPr lang="nb-NO" sz="1400" i="1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C7F9B0B-8265-8265-383A-705503AE8C87}"/>
              </a:ext>
            </a:extLst>
          </p:cNvPr>
          <p:cNvSpPr txBox="1"/>
          <p:nvPr/>
        </p:nvSpPr>
        <p:spPr>
          <a:xfrm>
            <a:off x="8175812" y="1519866"/>
            <a:ext cx="3566489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After the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EpiSign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result,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inspection of the NGS BAM file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revealed a de novo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NM_001197104.1(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KMT2A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c.3648dupA p. (Glu1217Argfs*5)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confirming the WSS diagnosis</a:t>
            </a:r>
            <a:endParaRPr lang="nb-NO" sz="2000" dirty="0"/>
          </a:p>
        </p:txBody>
      </p:sp>
      <p:cxnSp>
        <p:nvCxnSpPr>
          <p:cNvPr id="6" name="Rett pil 5">
            <a:extLst>
              <a:ext uri="{FF2B5EF4-FFF2-40B4-BE49-F238E27FC236}">
                <a16:creationId xmlns:a16="http://schemas.microsoft.com/office/drawing/2014/main" id="{CDEEE17F-DE3D-E099-00EA-A96D0A2EB944}"/>
              </a:ext>
            </a:extLst>
          </p:cNvPr>
          <p:cNvCxnSpPr>
            <a:cxnSpLocks/>
          </p:cNvCxnSpPr>
          <p:nvPr/>
        </p:nvCxnSpPr>
        <p:spPr>
          <a:xfrm flipH="1" flipV="1">
            <a:off x="1947553" y="4191990"/>
            <a:ext cx="142504" cy="1306286"/>
          </a:xfrm>
          <a:prstGeom prst="straightConnector1">
            <a:avLst/>
          </a:prstGeom>
          <a:ln w="22225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5"/>
    </mc:Choice>
    <mc:Fallback xmlns="">
      <p:transition spd="slow" advTm="2024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A4FEA3-EBB2-6039-4935-0851B609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18" y="542812"/>
            <a:ext cx="11332444" cy="1325563"/>
          </a:xfrm>
        </p:spPr>
        <p:txBody>
          <a:bodyPr/>
          <a:lstStyle/>
          <a:p>
            <a:r>
              <a:rPr lang="nb-NO" dirty="0"/>
              <a:t>The </a:t>
            </a:r>
            <a:r>
              <a:rPr lang="nb-NO" b="1" dirty="0">
                <a:solidFill>
                  <a:srgbClr val="0070C0"/>
                </a:solidFill>
              </a:rPr>
              <a:t>ABC</a:t>
            </a:r>
            <a:r>
              <a:rPr lang="nb-NO" dirty="0"/>
              <a:t> </a:t>
            </a:r>
            <a:r>
              <a:rPr lang="nb-NO" dirty="0" err="1"/>
              <a:t>classification</a:t>
            </a:r>
            <a:r>
              <a:rPr lang="nb-NO" dirty="0"/>
              <a:t> system </a:t>
            </a:r>
            <a:r>
              <a:rPr lang="nb-NO" dirty="0" err="1"/>
              <a:t>of</a:t>
            </a:r>
            <a:r>
              <a:rPr lang="nb-NO" dirty="0"/>
              <a:t> variants/</a:t>
            </a:r>
            <a:r>
              <a:rPr lang="nb-NO" dirty="0" err="1"/>
              <a:t>findings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C03D72-2038-934F-440A-75F3B630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53" y="2119761"/>
            <a:ext cx="11833262" cy="4100046"/>
          </a:xfrm>
        </p:spPr>
        <p:txBody>
          <a:bodyPr>
            <a:normAutofit/>
          </a:bodyPr>
          <a:lstStyle/>
          <a:p>
            <a:r>
              <a:rPr lang="nb-NO" sz="2400" dirty="0"/>
              <a:t>A </a:t>
            </a:r>
            <a:r>
              <a:rPr lang="nb-NO" sz="2400" dirty="0" err="1"/>
              <a:t>logical</a:t>
            </a:r>
            <a:r>
              <a:rPr lang="nb-NO" sz="2400" dirty="0"/>
              <a:t>, </a:t>
            </a:r>
            <a:r>
              <a:rPr lang="nb-NO" sz="2400" dirty="0" err="1"/>
              <a:t>two-step</a:t>
            </a:r>
            <a:r>
              <a:rPr lang="nb-NO" sz="2400" dirty="0"/>
              <a:t> </a:t>
            </a:r>
            <a:r>
              <a:rPr lang="nb-NO" sz="2400" b="1" dirty="0"/>
              <a:t>A+B grading</a:t>
            </a:r>
          </a:p>
          <a:p>
            <a:r>
              <a:rPr lang="nb-NO" sz="2400" dirty="0" err="1"/>
              <a:t>Any</a:t>
            </a:r>
            <a:r>
              <a:rPr lang="nb-NO" sz="2400" dirty="0"/>
              <a:t> type </a:t>
            </a:r>
            <a:r>
              <a:rPr lang="nb-NO" sz="2400" dirty="0" err="1"/>
              <a:t>of</a:t>
            </a:r>
            <a:r>
              <a:rPr lang="nb-NO" sz="2400" dirty="0"/>
              <a:t> (</a:t>
            </a:r>
            <a:r>
              <a:rPr lang="nb-NO" sz="2400" dirty="0" err="1"/>
              <a:t>epi</a:t>
            </a:r>
            <a:r>
              <a:rPr lang="nb-NO" sz="2400" dirty="0"/>
              <a:t>)</a:t>
            </a:r>
            <a:r>
              <a:rPr lang="nb-NO" sz="2400" dirty="0" err="1"/>
              <a:t>genetic</a:t>
            </a:r>
            <a:r>
              <a:rPr lang="nb-NO" sz="2400" dirty="0"/>
              <a:t> </a:t>
            </a:r>
            <a:r>
              <a:rPr lang="nb-NO" sz="2400" dirty="0" err="1"/>
              <a:t>finding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be </a:t>
            </a:r>
            <a:r>
              <a:rPr lang="nb-NO" sz="2400" dirty="0" err="1"/>
              <a:t>classified</a:t>
            </a:r>
            <a:endParaRPr lang="nb-NO" sz="2400" dirty="0"/>
          </a:p>
          <a:p>
            <a:r>
              <a:rPr lang="nb-NO" sz="2400" dirty="0" err="1"/>
              <a:t>Hypomorphic</a:t>
            </a:r>
            <a:r>
              <a:rPr lang="nb-NO" sz="2400" dirty="0"/>
              <a:t> and </a:t>
            </a:r>
            <a:r>
              <a:rPr lang="nb-NO" sz="2400" dirty="0" err="1"/>
              <a:t>low</a:t>
            </a:r>
            <a:r>
              <a:rPr lang="nb-NO" sz="2400" dirty="0"/>
              <a:t> </a:t>
            </a:r>
            <a:r>
              <a:rPr lang="nb-NO" sz="2400" dirty="0" err="1"/>
              <a:t>penetrant</a:t>
            </a:r>
            <a:r>
              <a:rPr lang="nb-NO" sz="2400" dirty="0"/>
              <a:t> alleles </a:t>
            </a:r>
            <a:r>
              <a:rPr lang="nb-NO" sz="2400" dirty="0" err="1"/>
              <a:t>are</a:t>
            </a:r>
            <a:r>
              <a:rPr lang="nb-NO" sz="2400" dirty="0"/>
              <a:t> not </a:t>
            </a:r>
            <a:r>
              <a:rPr lang="nb-NO" sz="2400" dirty="0" err="1"/>
              <a:t>labelled</a:t>
            </a:r>
            <a:r>
              <a:rPr lang="nb-NO" sz="2400" dirty="0"/>
              <a:t> as «VUS» </a:t>
            </a:r>
          </a:p>
          <a:p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incorporate</a:t>
            </a:r>
            <a:r>
              <a:rPr lang="nb-NO" sz="2400" dirty="0"/>
              <a:t> ACMG </a:t>
            </a:r>
            <a:r>
              <a:rPr lang="nb-NO" sz="2400" dirty="0" err="1"/>
              <a:t>points</a:t>
            </a:r>
            <a:r>
              <a:rPr lang="nb-NO" sz="2400" dirty="0"/>
              <a:t> and gene-</a:t>
            </a:r>
            <a:r>
              <a:rPr lang="nb-NO" sz="2400" dirty="0" err="1"/>
              <a:t>specific</a:t>
            </a:r>
            <a:r>
              <a:rPr lang="nb-NO" sz="2400" dirty="0"/>
              <a:t> </a:t>
            </a:r>
            <a:r>
              <a:rPr lang="nb-NO" sz="2400" dirty="0" err="1"/>
              <a:t>criteria</a:t>
            </a:r>
            <a:r>
              <a:rPr lang="nb-NO" sz="2400" dirty="0"/>
              <a:t> (like VCEP </a:t>
            </a:r>
            <a:r>
              <a:rPr lang="nb-NO" sz="2400" dirty="0" err="1"/>
              <a:t>recommendations</a:t>
            </a:r>
            <a:r>
              <a:rPr lang="nb-NO" sz="2400" dirty="0"/>
              <a:t>)</a:t>
            </a:r>
          </a:p>
          <a:p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incorporate</a:t>
            </a:r>
            <a:r>
              <a:rPr lang="nb-NO" sz="2400" dirty="0"/>
              <a:t> all </a:t>
            </a:r>
            <a:r>
              <a:rPr lang="nb-NO" sz="2400" dirty="0" err="1"/>
              <a:t>desired</a:t>
            </a:r>
            <a:r>
              <a:rPr lang="nb-NO" sz="2400" dirty="0"/>
              <a:t> computer/AI-</a:t>
            </a:r>
            <a:r>
              <a:rPr lang="nb-NO" sz="2400" dirty="0" err="1"/>
              <a:t>based</a:t>
            </a:r>
            <a:r>
              <a:rPr lang="nb-NO" sz="2400" dirty="0"/>
              <a:t> systems, </a:t>
            </a:r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avoid</a:t>
            </a:r>
            <a:r>
              <a:rPr lang="nb-NO" sz="2400" dirty="0"/>
              <a:t> double </a:t>
            </a:r>
            <a:r>
              <a:rPr lang="nb-NO" sz="2400" dirty="0" err="1"/>
              <a:t>counting</a:t>
            </a:r>
            <a:endParaRPr lang="nb-NO" sz="2400" dirty="0"/>
          </a:p>
          <a:p>
            <a:r>
              <a:rPr lang="nb-NO" sz="2400" b="1" dirty="0"/>
              <a:t>In </a:t>
            </a:r>
            <a:r>
              <a:rPr lang="nb-NO" sz="2400" b="1" dirty="0" err="1"/>
              <a:t>step</a:t>
            </a:r>
            <a:r>
              <a:rPr lang="nb-NO" sz="2400" b="1" dirty="0"/>
              <a:t> C </a:t>
            </a:r>
            <a:r>
              <a:rPr lang="nb-NO" sz="2400" dirty="0"/>
              <a:t>a standard </a:t>
            </a:r>
            <a:r>
              <a:rPr lang="nb-NO" sz="2400" dirty="0" err="1"/>
              <a:t>comment</a:t>
            </a:r>
            <a:r>
              <a:rPr lang="nb-NO" sz="2400" dirty="0"/>
              <a:t> </a:t>
            </a:r>
            <a:r>
              <a:rPr lang="nb-NO" sz="2400" dirty="0" err="1"/>
              <a:t>adapted</a:t>
            </a:r>
            <a:r>
              <a:rPr lang="nb-NO" sz="2400" dirty="0"/>
              <a:t>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question</a:t>
            </a:r>
            <a:r>
              <a:rPr lang="nb-NO" sz="2400" dirty="0"/>
              <a:t> is </a:t>
            </a:r>
            <a:r>
              <a:rPr lang="nb-NO" sz="2400" dirty="0" err="1"/>
              <a:t>picked</a:t>
            </a:r>
            <a:endParaRPr lang="nb-NO" sz="2400" dirty="0"/>
          </a:p>
          <a:p>
            <a:r>
              <a:rPr lang="nb-NO" sz="2400" dirty="0" err="1"/>
              <a:t>Findings</a:t>
            </a:r>
            <a:r>
              <a:rPr lang="nb-NO" sz="2400" dirty="0"/>
              <a:t>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not </a:t>
            </a:r>
            <a:r>
              <a:rPr lang="nb-NO" sz="2400" dirty="0" err="1"/>
              <a:t>pathogenic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not </a:t>
            </a:r>
            <a:r>
              <a:rPr lang="nb-NO" sz="2400" dirty="0" err="1"/>
              <a:t>labelled</a:t>
            </a:r>
            <a:r>
              <a:rPr lang="nb-NO" sz="2400" dirty="0"/>
              <a:t> </a:t>
            </a:r>
            <a:r>
              <a:rPr lang="nb-NO" sz="2400" dirty="0" err="1"/>
              <a:t>pathogenic</a:t>
            </a:r>
            <a:endParaRPr lang="nb-NO" sz="2400" dirty="0"/>
          </a:p>
          <a:p>
            <a:r>
              <a:rPr lang="nb-NO" sz="2400" dirty="0" err="1"/>
              <a:t>Classification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be done by </a:t>
            </a:r>
            <a:r>
              <a:rPr lang="nb-NO" sz="2400" dirty="0" err="1"/>
              <a:t>one</a:t>
            </a:r>
            <a:r>
              <a:rPr lang="nb-NO" sz="2400" dirty="0"/>
              <a:t> (CLG), </a:t>
            </a:r>
            <a:r>
              <a:rPr lang="nb-NO" sz="2400" dirty="0" err="1"/>
              <a:t>two</a:t>
            </a:r>
            <a:r>
              <a:rPr lang="nb-NO" sz="2400" dirty="0"/>
              <a:t> (CLG+MD/GC) or </a:t>
            </a:r>
            <a:r>
              <a:rPr lang="nb-NO" sz="2400" dirty="0" err="1"/>
              <a:t>many</a:t>
            </a:r>
            <a:r>
              <a:rPr lang="nb-NO" sz="2400" dirty="0"/>
              <a:t> (MDT) persons</a:t>
            </a:r>
          </a:p>
        </p:txBody>
      </p:sp>
    </p:spTree>
    <p:extLst>
      <p:ext uri="{BB962C8B-B14F-4D97-AF65-F5344CB8AC3E}">
        <p14:creationId xmlns:p14="http://schemas.microsoft.com/office/powerpoint/2010/main" val="23658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09"/>
    </mc:Choice>
    <mc:Fallback xmlns="">
      <p:transition spd="slow" advTm="5520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F20E41-A476-FF60-846E-D2F16EC4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home</a:t>
            </a:r>
            <a:r>
              <a:rPr lang="nb-NO" dirty="0"/>
              <a:t> </a:t>
            </a:r>
            <a:r>
              <a:rPr lang="nb-NO" dirty="0" err="1"/>
              <a:t>message</a:t>
            </a:r>
            <a:r>
              <a:rPr lang="nb-NO" dirty="0"/>
              <a:t> # 1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DB23FB-B16F-13F3-7911-B4B58BC3ECA1}"/>
              </a:ext>
            </a:extLst>
          </p:cNvPr>
          <p:cNvSpPr txBox="1"/>
          <p:nvPr/>
        </p:nvSpPr>
        <p:spPr>
          <a:xfrm>
            <a:off x="1364145" y="2090172"/>
            <a:ext cx="9946184" cy="267765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br>
              <a:rPr lang="nb-NO" sz="2800" b="1" dirty="0"/>
            </a:br>
            <a:r>
              <a:rPr lang="nb-NO" sz="2800" b="1" dirty="0" err="1"/>
              <a:t>Clinical</a:t>
            </a:r>
            <a:r>
              <a:rPr lang="nb-NO" sz="2800" b="1" dirty="0"/>
              <a:t> </a:t>
            </a:r>
            <a:r>
              <a:rPr lang="nb-NO" sz="2800" b="1" dirty="0" err="1"/>
              <a:t>information</a:t>
            </a:r>
            <a:r>
              <a:rPr lang="nb-NO" sz="2800" b="1" dirty="0"/>
              <a:t> </a:t>
            </a:r>
            <a:r>
              <a:rPr lang="nb-NO" sz="2800" dirty="0"/>
              <a:t>is </a:t>
            </a:r>
            <a:r>
              <a:rPr lang="nb-NO" sz="2800" dirty="0" err="1"/>
              <a:t>essential</a:t>
            </a:r>
            <a:r>
              <a:rPr lang="nb-NO" sz="2800" dirty="0"/>
              <a:t> for variant </a:t>
            </a:r>
            <a:r>
              <a:rPr lang="nb-NO" sz="2800" dirty="0" err="1"/>
              <a:t>classification</a:t>
            </a:r>
            <a:r>
              <a:rPr lang="nb-NO" sz="2800" dirty="0"/>
              <a:t> </a:t>
            </a:r>
            <a:r>
              <a:rPr lang="nb-NO" sz="2800" dirty="0" err="1"/>
              <a:t>because</a:t>
            </a:r>
            <a:r>
              <a:rPr lang="nb-NO" sz="2800" dirty="0"/>
              <a:t> </a:t>
            </a:r>
            <a:br>
              <a:rPr lang="nb-NO" sz="2800" dirty="0"/>
            </a:br>
            <a:endParaRPr lang="nb-NO" sz="2800" dirty="0"/>
          </a:p>
          <a:p>
            <a:r>
              <a:rPr lang="nb-NO" sz="2800" dirty="0"/>
              <a:t>1) it </a:t>
            </a:r>
            <a:r>
              <a:rPr lang="nb-NO" sz="2800" dirty="0" err="1"/>
              <a:t>provides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question</a:t>
            </a:r>
            <a:r>
              <a:rPr lang="nb-NO" sz="2800" dirty="0"/>
              <a:t> – </a:t>
            </a:r>
            <a:r>
              <a:rPr lang="nb-NO" sz="2800" dirty="0" err="1"/>
              <a:t>that</a:t>
            </a:r>
            <a:r>
              <a:rPr lang="nb-NO" sz="2800" dirty="0"/>
              <a:t> </a:t>
            </a:r>
            <a:r>
              <a:rPr lang="nb-NO" sz="2800" dirty="0" err="1"/>
              <a:t>could</a:t>
            </a:r>
            <a:r>
              <a:rPr lang="nb-NO" sz="2800" dirty="0"/>
              <a:t> guide variant </a:t>
            </a:r>
            <a:r>
              <a:rPr lang="nb-NO" sz="2800" dirty="0" err="1"/>
              <a:t>reporting</a:t>
            </a:r>
            <a:br>
              <a:rPr lang="nb-NO" sz="2800" dirty="0"/>
            </a:br>
            <a:r>
              <a:rPr lang="nb-NO" sz="2800" dirty="0"/>
              <a:t>2) it </a:t>
            </a:r>
            <a:r>
              <a:rPr lang="nb-NO" sz="2800" dirty="0" err="1"/>
              <a:t>increases</a:t>
            </a:r>
            <a:r>
              <a:rPr lang="nb-NO" sz="2800" dirty="0"/>
              <a:t> variant </a:t>
            </a:r>
            <a:r>
              <a:rPr lang="nb-NO" sz="2800" dirty="0" err="1"/>
              <a:t>pick</a:t>
            </a:r>
            <a:r>
              <a:rPr lang="nb-NO" sz="2800" dirty="0"/>
              <a:t>-up rate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5603CFE-5E39-C9CB-11AB-2CC7CC688DC5}"/>
              </a:ext>
            </a:extLst>
          </p:cNvPr>
          <p:cNvSpPr txBox="1"/>
          <p:nvPr/>
        </p:nvSpPr>
        <p:spPr>
          <a:xfrm>
            <a:off x="838200" y="5257800"/>
            <a:ext cx="11139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/>
              <a:t>SolveRD</a:t>
            </a:r>
            <a:r>
              <a:rPr lang="nb-NO" sz="2800" dirty="0"/>
              <a:t>: </a:t>
            </a:r>
            <a:r>
              <a:rPr lang="nb-NO" sz="2800" dirty="0" err="1"/>
              <a:t>Pick</a:t>
            </a:r>
            <a:r>
              <a:rPr lang="nb-NO" sz="2800" dirty="0"/>
              <a:t>-up rate </a:t>
            </a:r>
            <a:r>
              <a:rPr lang="nb-NO" sz="2800" dirty="0" err="1"/>
              <a:t>increased</a:t>
            </a:r>
            <a:r>
              <a:rPr lang="nb-NO" sz="2800" dirty="0"/>
              <a:t> from 50% to 70% by 2-level </a:t>
            </a:r>
            <a:r>
              <a:rPr lang="nb-NO" sz="2800" dirty="0" err="1"/>
              <a:t>expert</a:t>
            </a:r>
            <a:r>
              <a:rPr lang="nb-NO" sz="2800" dirty="0"/>
              <a:t> </a:t>
            </a:r>
            <a:r>
              <a:rPr lang="nb-NO" sz="2800" dirty="0" err="1"/>
              <a:t>review</a:t>
            </a:r>
            <a:r>
              <a:rPr lang="nb-NO" sz="2800" dirty="0"/>
              <a:t>:</a:t>
            </a:r>
            <a:br>
              <a:rPr lang="nb-NO" sz="2800" dirty="0"/>
            </a:br>
            <a:r>
              <a:rPr lang="nb-NO" sz="2800" dirty="0"/>
              <a:t>First </a:t>
            </a:r>
            <a:r>
              <a:rPr lang="nb-NO" sz="2800" dirty="0" err="1"/>
              <a:t>molecular</a:t>
            </a:r>
            <a:r>
              <a:rPr lang="nb-NO" sz="2800" dirty="0"/>
              <a:t>, </a:t>
            </a:r>
            <a:r>
              <a:rPr lang="nb-NO" sz="2800" dirty="0" err="1"/>
              <a:t>then</a:t>
            </a:r>
            <a:r>
              <a:rPr lang="nb-NO" sz="2800" dirty="0"/>
              <a:t> </a:t>
            </a:r>
            <a:r>
              <a:rPr lang="nb-NO" sz="2800" dirty="0" err="1"/>
              <a:t>clinical</a:t>
            </a:r>
            <a:r>
              <a:rPr lang="nb-NO" sz="2800" dirty="0"/>
              <a:t> (data </a:t>
            </a:r>
            <a:r>
              <a:rPr lang="nb-NO" sz="2800" dirty="0" err="1"/>
              <a:t>analysis</a:t>
            </a:r>
            <a:r>
              <a:rPr lang="nb-NO" sz="2800" dirty="0"/>
              <a:t> + data </a:t>
            </a:r>
            <a:r>
              <a:rPr lang="nb-NO" sz="2800" dirty="0" err="1"/>
              <a:t>interpretation</a:t>
            </a:r>
            <a:r>
              <a:rPr lang="nb-NO" sz="2800" dirty="0"/>
              <a:t> </a:t>
            </a:r>
            <a:r>
              <a:rPr lang="nb-NO" sz="2800" dirty="0" err="1"/>
              <a:t>task</a:t>
            </a:r>
            <a:r>
              <a:rPr lang="nb-NO" sz="2800" dirty="0"/>
              <a:t> </a:t>
            </a:r>
            <a:r>
              <a:rPr lang="nb-NO" sz="2800" dirty="0" err="1"/>
              <a:t>forces</a:t>
            </a:r>
            <a:r>
              <a:rPr lang="nb-NO" sz="2800" dirty="0"/>
              <a:t>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E3A18C7-BC58-C81E-2591-886424AE1E7B}"/>
              </a:ext>
            </a:extLst>
          </p:cNvPr>
          <p:cNvSpPr/>
          <p:nvPr/>
        </p:nvSpPr>
        <p:spPr>
          <a:xfrm>
            <a:off x="881671" y="2108711"/>
            <a:ext cx="10678510" cy="26591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9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1"/>
    </mc:Choice>
    <mc:Fallback xmlns="">
      <p:transition spd="slow" advTm="1347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48F7534-5F08-7A66-14E9-9AE335111D83}"/>
              </a:ext>
            </a:extLst>
          </p:cNvPr>
          <p:cNvSpPr txBox="1"/>
          <p:nvPr/>
        </p:nvSpPr>
        <p:spPr>
          <a:xfrm>
            <a:off x="1284944" y="2663492"/>
            <a:ext cx="9887551" cy="26108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nb-NO" sz="2800" i="1" dirty="0"/>
            </a:br>
            <a:r>
              <a:rPr lang="nb-NO" sz="2800" i="1" dirty="0"/>
              <a:t>The </a:t>
            </a:r>
            <a:r>
              <a:rPr lang="nb-NO" sz="2800" i="1" dirty="0" err="1"/>
              <a:t>use</a:t>
            </a:r>
            <a:r>
              <a:rPr lang="nb-NO" sz="2800" i="1" dirty="0"/>
              <a:t> </a:t>
            </a:r>
            <a:r>
              <a:rPr lang="nb-NO" sz="2800" i="1" dirty="0" err="1"/>
              <a:t>of</a:t>
            </a:r>
            <a:r>
              <a:rPr lang="nb-NO" sz="2800" i="1" dirty="0"/>
              <a:t> </a:t>
            </a:r>
            <a:r>
              <a:rPr lang="nb-NO" sz="2800" i="1" dirty="0" err="1"/>
              <a:t>the</a:t>
            </a:r>
            <a:r>
              <a:rPr lang="nb-NO" sz="2800" i="1" dirty="0"/>
              <a:t> </a:t>
            </a:r>
            <a:r>
              <a:rPr lang="nb-NO" sz="2800" i="1" dirty="0" err="1"/>
              <a:t>word</a:t>
            </a:r>
            <a:r>
              <a:rPr lang="nb-NO" sz="2800" i="1" dirty="0"/>
              <a:t> </a:t>
            </a:r>
            <a:r>
              <a:rPr lang="nb-NO" sz="2800" i="1" dirty="0" err="1"/>
              <a:t>pathogenic</a:t>
            </a:r>
            <a:r>
              <a:rPr lang="nb-NO" sz="2800" i="1" dirty="0"/>
              <a:t> </a:t>
            </a:r>
            <a:r>
              <a:rPr lang="nb-NO" sz="2800" i="1" dirty="0" err="1"/>
              <a:t>should</a:t>
            </a:r>
            <a:r>
              <a:rPr lang="nb-NO" sz="2800" i="1" dirty="0"/>
              <a:t> </a:t>
            </a:r>
            <a:r>
              <a:rPr lang="nb-NO" sz="2800" i="1" dirty="0" err="1"/>
              <a:t>correlate</a:t>
            </a:r>
            <a:r>
              <a:rPr lang="nb-NO" sz="2800" i="1" dirty="0"/>
              <a:t> </a:t>
            </a:r>
            <a:r>
              <a:rPr lang="nb-NO" sz="2800" i="1" dirty="0" err="1"/>
              <a:t>with</a:t>
            </a:r>
            <a:r>
              <a:rPr lang="nb-NO" sz="2800" i="1" dirty="0"/>
              <a:t> </a:t>
            </a:r>
            <a:br>
              <a:rPr lang="nb-NO" sz="2800" i="1" dirty="0"/>
            </a:br>
            <a:r>
              <a:rPr lang="nb-NO" sz="2800" i="1" dirty="0" err="1"/>
              <a:t>the</a:t>
            </a:r>
            <a:r>
              <a:rPr lang="nb-NO" sz="2800" i="1" dirty="0"/>
              <a:t> </a:t>
            </a:r>
            <a:r>
              <a:rPr lang="nb-NO" sz="2800" i="1" dirty="0" err="1"/>
              <a:t>actual</a:t>
            </a:r>
            <a:r>
              <a:rPr lang="nb-NO" sz="2800" i="1" dirty="0"/>
              <a:t> risk </a:t>
            </a:r>
            <a:r>
              <a:rPr lang="nb-NO" sz="2800" i="1" dirty="0" err="1"/>
              <a:t>of</a:t>
            </a:r>
            <a:r>
              <a:rPr lang="nb-NO" sz="2800" i="1" dirty="0"/>
              <a:t> </a:t>
            </a:r>
            <a:r>
              <a:rPr lang="nb-NO" sz="2800" i="1" dirty="0" err="1"/>
              <a:t>developing</a:t>
            </a:r>
            <a:r>
              <a:rPr lang="nb-NO" sz="2800" i="1" dirty="0"/>
              <a:t> </a:t>
            </a:r>
            <a:r>
              <a:rPr lang="nb-NO" sz="2800" i="1" dirty="0" err="1"/>
              <a:t>disease</a:t>
            </a:r>
            <a:r>
              <a:rPr lang="nb-NO" sz="2800" i="1" dirty="0"/>
              <a:t>. </a:t>
            </a:r>
            <a:br>
              <a:rPr lang="nb-NO" sz="2800" i="1" dirty="0"/>
            </a:br>
            <a:endParaRPr lang="nb-NO" sz="2800" i="1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397F95-3E8E-6793-F38C-977202AAD29D}"/>
              </a:ext>
            </a:extLst>
          </p:cNvPr>
          <p:cNvSpPr txBox="1">
            <a:spLocks/>
          </p:cNvSpPr>
          <p:nvPr/>
        </p:nvSpPr>
        <p:spPr>
          <a:xfrm>
            <a:off x="467810" y="4577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home</a:t>
            </a:r>
            <a:r>
              <a:rPr lang="nb-NO" dirty="0"/>
              <a:t> </a:t>
            </a:r>
            <a:r>
              <a:rPr lang="nb-NO" dirty="0" err="1"/>
              <a:t>message</a:t>
            </a:r>
            <a:r>
              <a:rPr lang="nb-NO" dirty="0"/>
              <a:t> # 2</a:t>
            </a:r>
          </a:p>
        </p:txBody>
      </p:sp>
    </p:spTree>
    <p:extLst>
      <p:ext uri="{BB962C8B-B14F-4D97-AF65-F5344CB8AC3E}">
        <p14:creationId xmlns:p14="http://schemas.microsoft.com/office/powerpoint/2010/main" val="12910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23"/>
    </mc:Choice>
    <mc:Fallback xmlns="">
      <p:transition spd="slow" advTm="15223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198816E-DE52-7532-3005-C6A0A7F6A5B2}"/>
              </a:ext>
            </a:extLst>
          </p:cNvPr>
          <p:cNvSpPr txBox="1"/>
          <p:nvPr/>
        </p:nvSpPr>
        <p:spPr>
          <a:xfrm>
            <a:off x="536028" y="483476"/>
            <a:ext cx="815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Variant </a:t>
            </a:r>
            <a:r>
              <a:rPr lang="nb-NO" sz="3200" dirty="0" err="1"/>
              <a:t>classification</a:t>
            </a:r>
            <a:r>
              <a:rPr lang="nb-NO" sz="3200" dirty="0"/>
              <a:t> and </a:t>
            </a:r>
            <a:r>
              <a:rPr lang="nb-NO" sz="3200" dirty="0" err="1"/>
              <a:t>reporting</a:t>
            </a:r>
            <a:r>
              <a:rPr lang="nb-NO" sz="3200" dirty="0"/>
              <a:t> in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dirty="0" err="1"/>
              <a:t>future</a:t>
            </a:r>
            <a:endParaRPr lang="nb-NO" sz="32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6F82C59-7134-EA8F-0C77-6DD39CC8961A}"/>
              </a:ext>
            </a:extLst>
          </p:cNvPr>
          <p:cNvSpPr txBox="1"/>
          <p:nvPr/>
        </p:nvSpPr>
        <p:spPr>
          <a:xfrm>
            <a:off x="1222125" y="1749634"/>
            <a:ext cx="288732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/>
              <a:t>A</a:t>
            </a:r>
          </a:p>
          <a:p>
            <a:endParaRPr lang="nb-NO" dirty="0"/>
          </a:p>
          <a:p>
            <a:r>
              <a:rPr lang="nb-NO" dirty="0"/>
              <a:t>CLG </a:t>
            </a:r>
            <a:r>
              <a:rPr lang="nb-NO" dirty="0" err="1"/>
              <a:t>does</a:t>
            </a:r>
            <a:br>
              <a:rPr lang="nb-NO" dirty="0"/>
            </a:br>
            <a:r>
              <a:rPr lang="nb-NO" b="1" dirty="0" err="1"/>
              <a:t>Functional</a:t>
            </a:r>
            <a:r>
              <a:rPr lang="nb-NO" b="1" dirty="0"/>
              <a:t> grading</a:t>
            </a:r>
          </a:p>
          <a:p>
            <a:endParaRPr lang="nb-NO" dirty="0"/>
          </a:p>
          <a:p>
            <a:r>
              <a:rPr lang="nb-NO" dirty="0"/>
              <a:t>As </a:t>
            </a:r>
            <a:r>
              <a:rPr lang="nb-NO" dirty="0" err="1"/>
              <a:t>computerized</a:t>
            </a:r>
            <a:r>
              <a:rPr lang="nb-NO" dirty="0"/>
              <a:t> as </a:t>
            </a:r>
            <a:r>
              <a:rPr lang="nb-NO" dirty="0" err="1"/>
              <a:t>possible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ACMG scoring (</a:t>
            </a:r>
            <a:r>
              <a:rPr lang="nb-NO" dirty="0" err="1"/>
              <a:t>points</a:t>
            </a:r>
            <a:r>
              <a:rPr lang="nb-NO" dirty="0"/>
              <a:t>)</a:t>
            </a:r>
            <a:br>
              <a:rPr lang="nb-NO" dirty="0"/>
            </a:br>
            <a:r>
              <a:rPr lang="nb-NO" dirty="0"/>
              <a:t>AI-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tools</a:t>
            </a:r>
            <a:r>
              <a:rPr lang="nb-NO" dirty="0"/>
              <a:t> </a:t>
            </a:r>
          </a:p>
          <a:p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prediction</a:t>
            </a:r>
            <a:r>
              <a:rPr lang="nb-NO" dirty="0"/>
              <a:t> </a:t>
            </a:r>
            <a:r>
              <a:rPr lang="nb-NO" dirty="0" err="1"/>
              <a:t>tools</a:t>
            </a:r>
            <a:endParaRPr lang="nb-NO" dirty="0"/>
          </a:p>
          <a:p>
            <a:endParaRPr lang="nb-NO" dirty="0"/>
          </a:p>
          <a:p>
            <a:r>
              <a:rPr lang="nb-NO" dirty="0"/>
              <a:t>Grade 0 to 5 </a:t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/>
              <a:t>the</a:t>
            </a:r>
            <a:r>
              <a:rPr lang="nb-NO" dirty="0"/>
              <a:t> 0’s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mostly</a:t>
            </a:r>
            <a:r>
              <a:rPr lang="nb-NO" dirty="0"/>
              <a:t> be</a:t>
            </a:r>
            <a:br>
              <a:rPr lang="nb-NO" dirty="0"/>
            </a:br>
            <a:r>
              <a:rPr lang="nb-NO" dirty="0" err="1"/>
              <a:t>outside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exome</a:t>
            </a:r>
            <a:r>
              <a:rPr lang="nb-NO" dirty="0"/>
              <a:t>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94EDCFB-CD09-6B14-1B9A-867C2C8C2ABB}"/>
              </a:ext>
            </a:extLst>
          </p:cNvPr>
          <p:cNvSpPr txBox="1"/>
          <p:nvPr/>
        </p:nvSpPr>
        <p:spPr>
          <a:xfrm>
            <a:off x="4654221" y="1749634"/>
            <a:ext cx="364490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/>
              <a:t>B</a:t>
            </a:r>
          </a:p>
          <a:p>
            <a:endParaRPr lang="nb-NO" dirty="0"/>
          </a:p>
          <a:p>
            <a:r>
              <a:rPr lang="nb-NO" dirty="0"/>
              <a:t>CLG/GC/MD/MDT </a:t>
            </a:r>
            <a:r>
              <a:rPr lang="nb-NO" dirty="0" err="1"/>
              <a:t>does</a:t>
            </a:r>
            <a:br>
              <a:rPr lang="nb-NO" dirty="0"/>
            </a:br>
            <a:r>
              <a:rPr lang="nb-NO" b="1" dirty="0" err="1"/>
              <a:t>Clinical</a:t>
            </a:r>
            <a:r>
              <a:rPr lang="nb-NO" b="1" dirty="0"/>
              <a:t> grading</a:t>
            </a:r>
          </a:p>
          <a:p>
            <a:endParaRPr lang="nb-NO" dirty="0"/>
          </a:p>
          <a:p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?</a:t>
            </a:r>
          </a:p>
          <a:p>
            <a:r>
              <a:rPr lang="nb-NO" dirty="0"/>
              <a:t>Right type </a:t>
            </a:r>
            <a:r>
              <a:rPr lang="nb-NO" dirty="0" err="1"/>
              <a:t>of</a:t>
            </a:r>
            <a:r>
              <a:rPr lang="nb-NO" dirty="0"/>
              <a:t> gene?</a:t>
            </a:r>
            <a:br>
              <a:rPr lang="nb-NO" dirty="0"/>
            </a:br>
            <a:r>
              <a:rPr lang="nb-NO" dirty="0"/>
              <a:t>Tools linking genotype to phenotype </a:t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/>
              <a:t>Exomiser</a:t>
            </a:r>
            <a:r>
              <a:rPr lang="nb-NO" dirty="0"/>
              <a:t> </a:t>
            </a:r>
            <a:r>
              <a:rPr lang="nb-NO" dirty="0" err="1"/>
              <a:t>etc</a:t>
            </a:r>
            <a:r>
              <a:rPr lang="nb-NO" dirty="0"/>
              <a:t>)</a:t>
            </a:r>
            <a:br>
              <a:rPr lang="nb-NO" dirty="0"/>
            </a:br>
            <a:br>
              <a:rPr lang="nb-NO" dirty="0"/>
            </a:br>
            <a:r>
              <a:rPr lang="nb-NO" dirty="0"/>
              <a:t>Grade 0 to 3 (</a:t>
            </a:r>
            <a:r>
              <a:rPr lang="nb-NO" dirty="0" err="1"/>
              <a:t>sometimes</a:t>
            </a:r>
            <a:r>
              <a:rPr lang="nb-NO" dirty="0"/>
              <a:t> 4-5)</a:t>
            </a:r>
            <a:br>
              <a:rPr lang="nb-NO" dirty="0"/>
            </a:br>
            <a:r>
              <a:rPr lang="nb-NO" dirty="0"/>
              <a:t>NO match (or </a:t>
            </a:r>
            <a:r>
              <a:rPr lang="nb-NO" dirty="0" err="1"/>
              <a:t>unknown</a:t>
            </a:r>
            <a:r>
              <a:rPr lang="nb-NO" dirty="0"/>
              <a:t>)</a:t>
            </a:r>
            <a:br>
              <a:rPr lang="nb-NO" dirty="0"/>
            </a:br>
            <a:r>
              <a:rPr lang="nb-NO" dirty="0"/>
              <a:t>VOI - Variant-</a:t>
            </a:r>
            <a:r>
              <a:rPr lang="nb-NO" dirty="0" err="1"/>
              <a:t>of</a:t>
            </a:r>
            <a:r>
              <a:rPr lang="nb-NO" dirty="0"/>
              <a:t>-</a:t>
            </a:r>
            <a:r>
              <a:rPr lang="nb-NO" dirty="0" err="1"/>
              <a:t>Interest</a:t>
            </a:r>
            <a:endParaRPr lang="nb-NO" dirty="0"/>
          </a:p>
          <a:p>
            <a:r>
              <a:rPr lang="nb-NO" dirty="0"/>
              <a:t>RISK FACTOR</a:t>
            </a:r>
            <a:br>
              <a:rPr lang="nb-NO" dirty="0"/>
            </a:br>
            <a:r>
              <a:rPr lang="nb-NO" dirty="0"/>
              <a:t>PATH – </a:t>
            </a:r>
            <a:r>
              <a:rPr lang="nb-NO" dirty="0" err="1"/>
              <a:t>Pathogenic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C725435-C9C9-6BB4-87FA-B7B6B157A47A}"/>
              </a:ext>
            </a:extLst>
          </p:cNvPr>
          <p:cNvSpPr txBox="1"/>
          <p:nvPr/>
        </p:nvSpPr>
        <p:spPr>
          <a:xfrm>
            <a:off x="8574433" y="1749634"/>
            <a:ext cx="325909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/>
              <a:t>C</a:t>
            </a:r>
            <a:br>
              <a:rPr lang="nb-NO" dirty="0"/>
            </a:br>
            <a:endParaRPr lang="nb-NO" dirty="0"/>
          </a:p>
          <a:p>
            <a:r>
              <a:rPr lang="nb-NO" dirty="0"/>
              <a:t>CLG/GC/MD/MDT </a:t>
            </a:r>
            <a:r>
              <a:rPr lang="nb-NO" dirty="0" err="1"/>
              <a:t>selects</a:t>
            </a:r>
            <a:br>
              <a:rPr lang="nb-NO" dirty="0"/>
            </a:br>
            <a:r>
              <a:rPr lang="nb-NO" b="1" dirty="0"/>
              <a:t>A standard </a:t>
            </a:r>
            <a:r>
              <a:rPr lang="nb-NO" b="1" dirty="0" err="1"/>
              <a:t>comment</a:t>
            </a:r>
            <a:endParaRPr lang="nb-NO" b="1" dirty="0"/>
          </a:p>
          <a:p>
            <a:endParaRPr lang="nb-NO" dirty="0"/>
          </a:p>
          <a:p>
            <a:r>
              <a:rPr lang="nb-NO" dirty="0"/>
              <a:t>Dependent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question</a:t>
            </a:r>
            <a:endParaRPr lang="nb-NO" dirty="0"/>
          </a:p>
          <a:p>
            <a:endParaRPr lang="nb-NO" dirty="0"/>
          </a:p>
          <a:p>
            <a:r>
              <a:rPr lang="nb-NO" dirty="0"/>
              <a:t>Not </a:t>
            </a:r>
            <a:r>
              <a:rPr lang="nb-NO" dirty="0" err="1"/>
              <a:t>the</a:t>
            </a:r>
            <a:r>
              <a:rPr lang="nb-NO" dirty="0"/>
              <a:t> same as a </a:t>
            </a:r>
            <a:r>
              <a:rPr lang="nb-NO" dirty="0" err="1"/>
              <a:t>clinical</a:t>
            </a:r>
            <a:r>
              <a:rPr lang="nb-NO" dirty="0"/>
              <a:t> report </a:t>
            </a:r>
          </a:p>
        </p:txBody>
      </p:sp>
      <p:pic>
        <p:nvPicPr>
          <p:cNvPr id="6" name="Tijdelijke aanduiding voor inhoud 5" descr="European-Human-Genetics-Conference.png">
            <a:extLst>
              <a:ext uri="{FF2B5EF4-FFF2-40B4-BE49-F238E27FC236}">
                <a16:creationId xmlns:a16="http://schemas.microsoft.com/office/drawing/2014/main" id="{C8F7B28B-67D6-5E7B-9904-31B7E36B21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86961" y="5832566"/>
            <a:ext cx="1222861" cy="9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4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32"/>
    </mc:Choice>
    <mc:Fallback xmlns="">
      <p:transition spd="slow" advTm="4933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1454F75F-1277-29CA-FC22-2D2B8B19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4671" cy="455622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0BA9FDA-EF27-5C94-46B6-D0C21666C395}"/>
              </a:ext>
            </a:extLst>
          </p:cNvPr>
          <p:cNvSpPr txBox="1"/>
          <p:nvPr/>
        </p:nvSpPr>
        <p:spPr>
          <a:xfrm>
            <a:off x="530942" y="5706551"/>
            <a:ext cx="1166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See </a:t>
            </a:r>
            <a:r>
              <a:rPr lang="nb-NO" sz="2800" dirty="0">
                <a:hlinkClick r:id="rId3"/>
              </a:rPr>
              <a:t>www.eshg.org</a:t>
            </a:r>
            <a:r>
              <a:rPr lang="nb-NO" sz="2800" dirty="0"/>
              <a:t> under News for an </a:t>
            </a:r>
            <a:r>
              <a:rPr lang="nb-NO" sz="2800" dirty="0" err="1"/>
              <a:t>updated</a:t>
            </a:r>
            <a:r>
              <a:rPr lang="nb-NO" sz="2800" dirty="0"/>
              <a:t> </a:t>
            </a:r>
            <a:r>
              <a:rPr lang="nb-NO" sz="2800" dirty="0" err="1"/>
              <a:t>version</a:t>
            </a:r>
            <a:r>
              <a:rPr lang="nb-NO" sz="2800" dirty="0"/>
              <a:t>, </a:t>
            </a:r>
            <a:r>
              <a:rPr lang="nb-NO" sz="2800" dirty="0" err="1"/>
              <a:t>including</a:t>
            </a:r>
            <a:r>
              <a:rPr lang="nb-NO" sz="2800" dirty="0"/>
              <a:t> </a:t>
            </a:r>
            <a:r>
              <a:rPr lang="nb-NO" sz="2800" dirty="0" err="1"/>
              <a:t>presentations</a:t>
            </a:r>
            <a:endParaRPr lang="nb-NO" sz="28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16C0450-4781-0017-C369-E7B7FE15C897}"/>
              </a:ext>
            </a:extLst>
          </p:cNvPr>
          <p:cNvSpPr txBox="1"/>
          <p:nvPr/>
        </p:nvSpPr>
        <p:spPr>
          <a:xfrm>
            <a:off x="530942" y="4642318"/>
            <a:ext cx="11661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in EJHG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Comparison of the ABC and ACMG systems for variant classification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truly collaborative effort of 49 authors from 43 laboratories (Open Access)</a:t>
            </a:r>
            <a:endParaRPr lang="nb-NO" sz="2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70D6AA2-2B9A-AD26-AF95-3DE1048FCD93}"/>
              </a:ext>
            </a:extLst>
          </p:cNvPr>
          <p:cNvSpPr txBox="1"/>
          <p:nvPr/>
        </p:nvSpPr>
        <p:spPr>
          <a:xfrm>
            <a:off x="5282224" y="305063"/>
            <a:ext cx="4595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FF0000"/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9393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95"/>
    </mc:Choice>
    <mc:Fallback xmlns="">
      <p:transition spd="slow" advTm="396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person, jente, portrett&#10;&#10;Automatisk generert beskrivelse">
            <a:extLst>
              <a:ext uri="{FF2B5EF4-FFF2-40B4-BE49-F238E27FC236}">
                <a16:creationId xmlns:a16="http://schemas.microsoft.com/office/drawing/2014/main" id="{BEDD8E9A-0528-2979-0FFF-5DC5D5E8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131" y="97654"/>
            <a:ext cx="4765848" cy="227767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722E8B1-DBF1-8414-ED0D-BDFC4FFF9BC2}"/>
              </a:ext>
            </a:extLst>
          </p:cNvPr>
          <p:cNvSpPr txBox="1"/>
          <p:nvPr/>
        </p:nvSpPr>
        <p:spPr>
          <a:xfrm>
            <a:off x="596562" y="574771"/>
            <a:ext cx="56591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Variant </a:t>
            </a:r>
            <a:r>
              <a:rPr lang="nb-NO" sz="4000" dirty="0" err="1"/>
              <a:t>found</a:t>
            </a:r>
            <a:r>
              <a:rPr lang="nb-NO" sz="4000" dirty="0"/>
              <a:t>...</a:t>
            </a:r>
            <a:br>
              <a:rPr lang="nb-NO" sz="4800" dirty="0"/>
            </a:br>
            <a:r>
              <a:rPr lang="nb-NO" sz="4800" dirty="0" err="1"/>
              <a:t>What</a:t>
            </a:r>
            <a:r>
              <a:rPr lang="nb-NO" sz="4800" dirty="0"/>
              <a:t> is </a:t>
            </a:r>
            <a:r>
              <a:rPr lang="nb-NO" sz="4800" dirty="0" err="1"/>
              <a:t>the</a:t>
            </a:r>
            <a:r>
              <a:rPr lang="nb-NO" sz="4800" dirty="0"/>
              <a:t> </a:t>
            </a:r>
            <a:r>
              <a:rPr lang="nb-NO" sz="4800" dirty="0" err="1"/>
              <a:t>question</a:t>
            </a:r>
            <a:r>
              <a:rPr lang="nb-NO" sz="4800" dirty="0"/>
              <a:t>?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40AB9E49-548F-5BA1-838F-335A20CA9CAE}"/>
              </a:ext>
            </a:extLst>
          </p:cNvPr>
          <p:cNvGrpSpPr/>
          <p:nvPr/>
        </p:nvGrpSpPr>
        <p:grpSpPr>
          <a:xfrm>
            <a:off x="721422" y="2922458"/>
            <a:ext cx="10285020" cy="534474"/>
            <a:chOff x="1484764" y="2885394"/>
            <a:chExt cx="10285020" cy="534474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40989BB5-58EA-9060-9CCD-5312CD9C14D4}"/>
                </a:ext>
              </a:extLst>
            </p:cNvPr>
            <p:cNvSpPr txBox="1"/>
            <p:nvPr/>
          </p:nvSpPr>
          <p:spPr>
            <a:xfrm>
              <a:off x="7887077" y="2958203"/>
              <a:ext cx="3882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/>
                <a:t>Is </a:t>
              </a:r>
              <a:r>
                <a:rPr lang="nb-NO" sz="2400" dirty="0" err="1"/>
                <a:t>the</a:t>
              </a:r>
              <a:r>
                <a:rPr lang="nb-NO" sz="2400" dirty="0"/>
                <a:t> variant </a:t>
              </a:r>
              <a:r>
                <a:rPr lang="nb-NO" sz="2400" b="1" dirty="0" err="1"/>
                <a:t>pathogenic</a:t>
              </a:r>
              <a:r>
                <a:rPr lang="nb-NO" sz="2400" b="1" dirty="0"/>
                <a:t>?</a:t>
              </a: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C3659581-F102-D164-9324-709DCFC76FA1}"/>
                </a:ext>
              </a:extLst>
            </p:cNvPr>
            <p:cNvSpPr txBox="1"/>
            <p:nvPr/>
          </p:nvSpPr>
          <p:spPr>
            <a:xfrm>
              <a:off x="1484764" y="2885394"/>
              <a:ext cx="3882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 dirty="0">
                  <a:solidFill>
                    <a:srgbClr val="FF0000"/>
                  </a:solidFill>
                </a:rPr>
                <a:t>ACMG/AMP </a:t>
              </a:r>
              <a:r>
                <a:rPr lang="nb-NO" sz="2400" dirty="0" err="1"/>
                <a:t>classification</a:t>
              </a:r>
              <a:endParaRPr lang="nb-NO" sz="2400" dirty="0"/>
            </a:p>
          </p:txBody>
        </p:sp>
        <p:cxnSp>
          <p:nvCxnSpPr>
            <p:cNvPr id="16" name="Rett pil 15">
              <a:extLst>
                <a:ext uri="{FF2B5EF4-FFF2-40B4-BE49-F238E27FC236}">
                  <a16:creationId xmlns:a16="http://schemas.microsoft.com/office/drawing/2014/main" id="{FC97E0FE-436E-4381-E017-BF4B2A9F5358}"/>
                </a:ext>
              </a:extLst>
            </p:cNvPr>
            <p:cNvCxnSpPr/>
            <p:nvPr/>
          </p:nvCxnSpPr>
          <p:spPr>
            <a:xfrm>
              <a:off x="5917323" y="3198591"/>
              <a:ext cx="1608083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ECE0265C-D2D8-1934-551B-12650049AEF8}"/>
              </a:ext>
            </a:extLst>
          </p:cNvPr>
          <p:cNvGrpSpPr/>
          <p:nvPr/>
        </p:nvGrpSpPr>
        <p:grpSpPr>
          <a:xfrm>
            <a:off x="721422" y="4154236"/>
            <a:ext cx="11062787" cy="529473"/>
            <a:chOff x="867966" y="4210714"/>
            <a:chExt cx="11062787" cy="529473"/>
          </a:xfrm>
        </p:grpSpPr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7ABB6A9-C25E-6D50-BE9C-EC0AA7ACF7CB}"/>
                </a:ext>
              </a:extLst>
            </p:cNvPr>
            <p:cNvSpPr txBox="1"/>
            <p:nvPr/>
          </p:nvSpPr>
          <p:spPr>
            <a:xfrm>
              <a:off x="7270279" y="4278522"/>
              <a:ext cx="4660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/>
                <a:t>Is </a:t>
              </a:r>
              <a:r>
                <a:rPr lang="nb-NO" sz="2400" dirty="0" err="1"/>
                <a:t>the</a:t>
              </a:r>
              <a:r>
                <a:rPr lang="nb-NO" sz="2400" dirty="0"/>
                <a:t> variant </a:t>
              </a:r>
              <a:r>
                <a:rPr lang="nb-NO" sz="2400" b="1" dirty="0" err="1"/>
                <a:t>clinically</a:t>
              </a:r>
              <a:r>
                <a:rPr lang="nb-NO" sz="2400" b="1" dirty="0"/>
                <a:t> relevant?</a:t>
              </a:r>
            </a:p>
          </p:txBody>
        </p:sp>
        <p:cxnSp>
          <p:nvCxnSpPr>
            <p:cNvPr id="18" name="Rett pil 17">
              <a:extLst>
                <a:ext uri="{FF2B5EF4-FFF2-40B4-BE49-F238E27FC236}">
                  <a16:creationId xmlns:a16="http://schemas.microsoft.com/office/drawing/2014/main" id="{19C8BCBA-FE5D-1EBB-2BE5-9BBB80F3A2B9}"/>
                </a:ext>
              </a:extLst>
            </p:cNvPr>
            <p:cNvCxnSpPr/>
            <p:nvPr/>
          </p:nvCxnSpPr>
          <p:spPr>
            <a:xfrm>
              <a:off x="5191491" y="4551891"/>
              <a:ext cx="1608083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AD5773B4-EAB4-0ABC-9CE5-F1C70A2D0840}"/>
                </a:ext>
              </a:extLst>
            </p:cNvPr>
            <p:cNvSpPr txBox="1"/>
            <p:nvPr/>
          </p:nvSpPr>
          <p:spPr>
            <a:xfrm>
              <a:off x="867966" y="4210714"/>
              <a:ext cx="3882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 dirty="0">
                  <a:solidFill>
                    <a:srgbClr val="0070C0"/>
                  </a:solidFill>
                </a:rPr>
                <a:t>ABC</a:t>
              </a:r>
              <a:r>
                <a:rPr lang="nb-NO" sz="2400" dirty="0"/>
                <a:t> </a:t>
              </a:r>
              <a:r>
                <a:rPr lang="nb-NO" sz="2400" dirty="0" err="1"/>
                <a:t>classification</a:t>
              </a:r>
              <a:endParaRPr lang="nb-NO" sz="2400" dirty="0"/>
            </a:p>
          </p:txBody>
        </p:sp>
      </p:grp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A77B2CD-FFC9-CE0B-2F5C-260C03E21FD8}"/>
              </a:ext>
            </a:extLst>
          </p:cNvPr>
          <p:cNvSpPr txBox="1"/>
          <p:nvPr/>
        </p:nvSpPr>
        <p:spPr>
          <a:xfrm>
            <a:off x="721422" y="5534480"/>
            <a:ext cx="1102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Option </a:t>
            </a:r>
            <a:r>
              <a:rPr lang="nb-NO" sz="2400" dirty="0" err="1"/>
              <a:t>of</a:t>
            </a:r>
            <a:r>
              <a:rPr lang="nb-NO" sz="2400" dirty="0"/>
              <a:t> not </a:t>
            </a:r>
            <a:r>
              <a:rPr lang="nb-NO" sz="2400" dirty="0" err="1"/>
              <a:t>reporting</a:t>
            </a:r>
            <a:r>
              <a:rPr lang="nb-NO" sz="2400" dirty="0"/>
              <a:t>? ... </a:t>
            </a:r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we</a:t>
            </a:r>
            <a:r>
              <a:rPr lang="nb-NO" sz="2400" dirty="0"/>
              <a:t> at a later time </a:t>
            </a:r>
            <a:r>
              <a:rPr lang="nb-NO" sz="2400" dirty="0" err="1"/>
              <a:t>point</a:t>
            </a:r>
            <a:r>
              <a:rPr lang="nb-NO" sz="2400" dirty="0"/>
              <a:t> </a:t>
            </a:r>
            <a:r>
              <a:rPr lang="nb-NO" sz="2400" b="1" i="1" dirty="0"/>
              <a:t>risk </a:t>
            </a:r>
            <a:r>
              <a:rPr lang="nb-NO" sz="2400" b="1" i="1" dirty="0" err="1"/>
              <a:t>being</a:t>
            </a:r>
            <a:r>
              <a:rPr lang="nb-NO" sz="2400" b="1" i="1" dirty="0"/>
              <a:t> </a:t>
            </a:r>
            <a:r>
              <a:rPr lang="nb-NO" sz="2400" b="1" i="1" dirty="0" err="1"/>
              <a:t>sued</a:t>
            </a:r>
            <a:r>
              <a:rPr lang="nb-NO" sz="2400" b="1" i="1" dirty="0"/>
              <a:t> </a:t>
            </a:r>
            <a:r>
              <a:rPr lang="nb-NO" sz="24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6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1"/>
    </mc:Choice>
    <mc:Fallback xmlns="">
      <p:transition spd="slow" advTm="27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D722E8B1-DBF1-8414-ED0D-BDFC4FFF9BC2}"/>
              </a:ext>
            </a:extLst>
          </p:cNvPr>
          <p:cNvSpPr txBox="1"/>
          <p:nvPr/>
        </p:nvSpPr>
        <p:spPr>
          <a:xfrm>
            <a:off x="699803" y="427883"/>
            <a:ext cx="8781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/>
              <a:t>Are </a:t>
            </a:r>
            <a:r>
              <a:rPr lang="nb-NO" sz="4800" dirty="0" err="1"/>
              <a:t>we</a:t>
            </a:r>
            <a:r>
              <a:rPr lang="nb-NO" sz="4800" dirty="0"/>
              <a:t> </a:t>
            </a:r>
            <a:r>
              <a:rPr lang="nb-NO" sz="4800" dirty="0" err="1"/>
              <a:t>asking</a:t>
            </a:r>
            <a:r>
              <a:rPr lang="nb-NO" sz="4800" dirty="0"/>
              <a:t> </a:t>
            </a:r>
            <a:r>
              <a:rPr lang="nb-NO" sz="4800" dirty="0" err="1"/>
              <a:t>the</a:t>
            </a:r>
            <a:r>
              <a:rPr lang="nb-NO" sz="4800" dirty="0"/>
              <a:t> right questions?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0989BB5-58EA-9060-9CCD-5312CD9C14D4}"/>
              </a:ext>
            </a:extLst>
          </p:cNvPr>
          <p:cNvSpPr txBox="1"/>
          <p:nvPr/>
        </p:nvSpPr>
        <p:spPr>
          <a:xfrm>
            <a:off x="699803" y="1483824"/>
            <a:ext cx="9457910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b="1" dirty="0">
                <a:solidFill>
                  <a:srgbClr val="FF0000"/>
                </a:solidFill>
              </a:rPr>
              <a:t>ACMG</a:t>
            </a:r>
            <a:r>
              <a:rPr lang="nb-NO" sz="2400" b="1" dirty="0"/>
              <a:t> </a:t>
            </a:r>
            <a:r>
              <a:rPr lang="nb-NO" sz="2400" dirty="0"/>
              <a:t>asks </a:t>
            </a:r>
            <a:r>
              <a:rPr lang="nb-NO" sz="2400" dirty="0" err="1"/>
              <a:t>about</a:t>
            </a:r>
            <a:r>
              <a:rPr lang="nb-NO" sz="2400" dirty="0"/>
              <a:t> </a:t>
            </a:r>
            <a:r>
              <a:rPr lang="nb-NO" sz="2400" b="1" dirty="0" err="1"/>
              <a:t>pathogenicity</a:t>
            </a:r>
            <a:r>
              <a:rPr lang="nb-NO" sz="2400" b="1" dirty="0"/>
              <a:t> </a:t>
            </a:r>
            <a:r>
              <a:rPr lang="nb-NO" sz="2400" dirty="0"/>
              <a:t> – </a:t>
            </a:r>
            <a:r>
              <a:rPr lang="nb-NO" sz="2400" dirty="0" err="1"/>
              <a:t>which</a:t>
            </a:r>
            <a:r>
              <a:rPr lang="nb-NO" sz="2400" dirty="0"/>
              <a:t> is a </a:t>
            </a:r>
            <a:r>
              <a:rPr lang="nb-NO" sz="2400" dirty="0" err="1"/>
              <a:t>difficult</a:t>
            </a:r>
            <a:r>
              <a:rPr lang="nb-NO" sz="2400" dirty="0"/>
              <a:t> </a:t>
            </a:r>
            <a:r>
              <a:rPr lang="nb-NO" sz="2400" dirty="0" err="1"/>
              <a:t>question</a:t>
            </a:r>
            <a:r>
              <a:rPr lang="nb-NO" sz="2400" dirty="0"/>
              <a:t> </a:t>
            </a:r>
            <a:r>
              <a:rPr lang="nb-NO" sz="2400" dirty="0" err="1"/>
              <a:t>because</a:t>
            </a:r>
            <a:r>
              <a:rPr lang="nb-NO" sz="2400" dirty="0"/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b-NO" sz="2400" dirty="0"/>
              <a:t>The </a:t>
            </a:r>
            <a:r>
              <a:rPr lang="nb-NO" sz="2400" dirty="0" err="1"/>
              <a:t>penetrance</a:t>
            </a:r>
            <a:r>
              <a:rPr lang="nb-NO" sz="2400" dirty="0"/>
              <a:t> is </a:t>
            </a:r>
            <a:r>
              <a:rPr lang="nb-NO" sz="2400" dirty="0" err="1"/>
              <a:t>reduced</a:t>
            </a:r>
            <a:r>
              <a:rPr lang="nb-NO" sz="2400" dirty="0"/>
              <a:t>: </a:t>
            </a:r>
            <a:r>
              <a:rPr lang="nb-NO" sz="2400" dirty="0" err="1"/>
              <a:t>Many</a:t>
            </a:r>
            <a:r>
              <a:rPr lang="nb-NO" sz="2400" dirty="0"/>
              <a:t> </a:t>
            </a:r>
            <a:r>
              <a:rPr lang="nb-NO" sz="2400" dirty="0" err="1"/>
              <a:t>carriers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variant </a:t>
            </a:r>
            <a:r>
              <a:rPr lang="nb-NO" sz="2400" dirty="0" err="1"/>
              <a:t>remain</a:t>
            </a:r>
            <a:r>
              <a:rPr lang="nb-NO" sz="2400" dirty="0"/>
              <a:t> </a:t>
            </a:r>
            <a:r>
              <a:rPr lang="nb-NO" sz="2400" dirty="0" err="1"/>
              <a:t>healthy</a:t>
            </a:r>
            <a:endParaRPr lang="nb-NO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b-NO" sz="2400" dirty="0"/>
              <a:t>The </a:t>
            </a:r>
            <a:r>
              <a:rPr lang="nb-NO" sz="2400" dirty="0" err="1"/>
              <a:t>condition</a:t>
            </a:r>
            <a:r>
              <a:rPr lang="nb-NO" sz="2400" dirty="0"/>
              <a:t> is recessive: Most </a:t>
            </a:r>
            <a:r>
              <a:rPr lang="nb-NO" sz="2400" dirty="0" err="1"/>
              <a:t>carriers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variant </a:t>
            </a:r>
            <a:r>
              <a:rPr lang="nb-NO" sz="2400" dirty="0" err="1"/>
              <a:t>remain</a:t>
            </a:r>
            <a:r>
              <a:rPr lang="nb-NO" sz="2400" dirty="0"/>
              <a:t> </a:t>
            </a:r>
            <a:r>
              <a:rPr lang="nb-NO" sz="2400" dirty="0" err="1"/>
              <a:t>healthy</a:t>
            </a:r>
            <a:r>
              <a:rPr lang="nb-NO" sz="2400" dirty="0"/>
              <a:t>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information</a:t>
            </a:r>
            <a:r>
              <a:rPr lang="nb-NO" sz="2400" dirty="0"/>
              <a:t> and/or </a:t>
            </a: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knowledge</a:t>
            </a:r>
            <a:r>
              <a:rPr lang="nb-NO" sz="2400" dirty="0"/>
              <a:t> </a:t>
            </a:r>
            <a:r>
              <a:rPr lang="nb-NO" sz="2400" dirty="0" err="1"/>
              <a:t>could</a:t>
            </a:r>
            <a:r>
              <a:rPr lang="nb-NO" sz="2400" dirty="0"/>
              <a:t> be </a:t>
            </a:r>
            <a:r>
              <a:rPr lang="nb-NO" sz="2400" dirty="0" err="1"/>
              <a:t>lacking</a:t>
            </a:r>
            <a:endParaRPr lang="nb-NO" sz="24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0D23395-3261-6D1B-9860-8D5260469A58}"/>
              </a:ext>
            </a:extLst>
          </p:cNvPr>
          <p:cNvSpPr txBox="1"/>
          <p:nvPr/>
        </p:nvSpPr>
        <p:spPr>
          <a:xfrm>
            <a:off x="699803" y="4126169"/>
            <a:ext cx="10527562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b="1" dirty="0">
                <a:solidFill>
                  <a:srgbClr val="0070C0"/>
                </a:solidFill>
              </a:rPr>
              <a:t>ABC</a:t>
            </a:r>
            <a:r>
              <a:rPr lang="nb-NO" sz="2400" b="1" dirty="0"/>
              <a:t> </a:t>
            </a:r>
            <a:r>
              <a:rPr lang="nb-NO" sz="2400" dirty="0"/>
              <a:t>asks </a:t>
            </a:r>
            <a:r>
              <a:rPr lang="nb-NO" sz="2400" dirty="0" err="1"/>
              <a:t>about</a:t>
            </a:r>
            <a:r>
              <a:rPr lang="nb-NO" sz="2400" dirty="0"/>
              <a:t> </a:t>
            </a:r>
            <a:r>
              <a:rPr lang="nb-NO" sz="2400" b="1" dirty="0" err="1"/>
              <a:t>clinical</a:t>
            </a:r>
            <a:r>
              <a:rPr lang="nb-NO" sz="2400" b="1" dirty="0"/>
              <a:t> </a:t>
            </a:r>
            <a:r>
              <a:rPr lang="nb-NO" sz="2400" b="1" dirty="0" err="1"/>
              <a:t>relevance</a:t>
            </a:r>
            <a:r>
              <a:rPr lang="nb-NO" sz="2400" dirty="0"/>
              <a:t> – </a:t>
            </a:r>
            <a:r>
              <a:rPr lang="nb-NO" sz="2400" dirty="0" err="1"/>
              <a:t>which</a:t>
            </a:r>
            <a:r>
              <a:rPr lang="nb-NO" sz="2400" dirty="0"/>
              <a:t> a lab </a:t>
            </a:r>
            <a:r>
              <a:rPr lang="nb-NO" sz="2400" dirty="0" err="1"/>
              <a:t>may</a:t>
            </a:r>
            <a:r>
              <a:rPr lang="nb-NO" sz="2400" dirty="0"/>
              <a:t> </a:t>
            </a:r>
            <a:r>
              <a:rPr lang="nb-NO" sz="2400" dirty="0" err="1"/>
              <a:t>struggle</a:t>
            </a:r>
            <a:r>
              <a:rPr lang="nb-NO" sz="2400" dirty="0"/>
              <a:t> to </a:t>
            </a:r>
            <a:r>
              <a:rPr lang="nb-NO" sz="2400" dirty="0" err="1"/>
              <a:t>answer</a:t>
            </a:r>
            <a:r>
              <a:rPr lang="nb-NO" sz="2400" dirty="0"/>
              <a:t> </a:t>
            </a:r>
            <a:r>
              <a:rPr lang="nb-NO" sz="2400" dirty="0" err="1"/>
              <a:t>because</a:t>
            </a:r>
            <a:r>
              <a:rPr lang="nb-NO" sz="2400" dirty="0"/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information</a:t>
            </a:r>
            <a:r>
              <a:rPr lang="nb-NO" sz="2400" dirty="0"/>
              <a:t> and/or </a:t>
            </a: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knowledge</a:t>
            </a:r>
            <a:r>
              <a:rPr lang="nb-NO" sz="2400" dirty="0"/>
              <a:t> </a:t>
            </a:r>
            <a:r>
              <a:rPr lang="nb-NO" sz="2400" dirty="0" err="1"/>
              <a:t>could</a:t>
            </a:r>
            <a:r>
              <a:rPr lang="nb-NO" sz="2400" dirty="0"/>
              <a:t> be </a:t>
            </a:r>
            <a:r>
              <a:rPr lang="nb-NO" sz="2400" dirty="0" err="1"/>
              <a:t>lacking</a:t>
            </a:r>
            <a:endParaRPr lang="nb-NO" sz="2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17102C2-6C20-1924-0106-6CA35202FDAE}"/>
              </a:ext>
            </a:extLst>
          </p:cNvPr>
          <p:cNvSpPr txBox="1"/>
          <p:nvPr/>
        </p:nvSpPr>
        <p:spPr>
          <a:xfrm>
            <a:off x="699803" y="5808285"/>
            <a:ext cx="10979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i="1" dirty="0" err="1"/>
              <a:t>But</a:t>
            </a:r>
            <a:r>
              <a:rPr lang="nb-NO" sz="2800" b="1" i="1" dirty="0"/>
              <a:t>: </a:t>
            </a:r>
            <a:r>
              <a:rPr lang="nb-NO" sz="2800" b="1" i="1" dirty="0" err="1"/>
              <a:t>Clinical</a:t>
            </a:r>
            <a:r>
              <a:rPr lang="nb-NO" sz="2800" b="1" i="1" dirty="0"/>
              <a:t> </a:t>
            </a:r>
            <a:r>
              <a:rPr lang="nb-NO" sz="2800" b="1" i="1" dirty="0" err="1"/>
              <a:t>relevance</a:t>
            </a:r>
            <a:r>
              <a:rPr lang="nb-NO" sz="2800" b="1" i="1" dirty="0"/>
              <a:t> is an </a:t>
            </a:r>
            <a:r>
              <a:rPr lang="nb-NO" sz="2800" b="1" i="1" dirty="0" err="1"/>
              <a:t>easier</a:t>
            </a:r>
            <a:r>
              <a:rPr lang="nb-NO" sz="2800" b="1" i="1" dirty="0"/>
              <a:t> </a:t>
            </a:r>
            <a:r>
              <a:rPr lang="nb-NO" sz="2800" b="1" i="1" dirty="0" err="1"/>
              <a:t>question</a:t>
            </a:r>
            <a:r>
              <a:rPr lang="nb-NO" sz="2800" b="1" i="1" dirty="0"/>
              <a:t> to </a:t>
            </a:r>
            <a:r>
              <a:rPr lang="nb-NO" sz="2800" b="1" i="1" dirty="0" err="1"/>
              <a:t>answer</a:t>
            </a:r>
            <a:r>
              <a:rPr lang="nb-NO" sz="2800" b="1" i="1" dirty="0"/>
              <a:t> </a:t>
            </a:r>
            <a:r>
              <a:rPr lang="nb-NO" sz="2800" b="1" i="1" dirty="0" err="1"/>
              <a:t>that</a:t>
            </a:r>
            <a:r>
              <a:rPr lang="nb-NO" sz="2800" b="1" i="1" dirty="0"/>
              <a:t> </a:t>
            </a:r>
            <a:r>
              <a:rPr lang="nb-NO" sz="2800" b="1" i="1" dirty="0" err="1"/>
              <a:t>pathogenicity</a:t>
            </a:r>
            <a:endParaRPr lang="nb-NO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3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34"/>
    </mc:Choice>
    <mc:Fallback xmlns="">
      <p:transition spd="slow" advTm="63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9890" y="4119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900" b="1" dirty="0"/>
              <a:t>The </a:t>
            </a:r>
            <a:r>
              <a:rPr lang="nb-NO" sz="4900" b="1" dirty="0">
                <a:solidFill>
                  <a:srgbClr val="FF0000"/>
                </a:solidFill>
              </a:rPr>
              <a:t>ACMG/AMP </a:t>
            </a:r>
            <a:r>
              <a:rPr lang="nb-NO" sz="4900" b="1" dirty="0"/>
              <a:t>system</a:t>
            </a:r>
            <a:br>
              <a:rPr lang="nb-NO" b="1" dirty="0"/>
            </a:br>
            <a:br>
              <a:rPr lang="nb-NO" b="1" dirty="0"/>
            </a:br>
            <a:r>
              <a:rPr lang="nb-NO" sz="3100" b="1" dirty="0" err="1"/>
              <a:t>tries</a:t>
            </a:r>
            <a:r>
              <a:rPr lang="nb-NO" sz="3100" b="1" dirty="0"/>
              <a:t> to </a:t>
            </a:r>
            <a:r>
              <a:rPr lang="nb-NO" sz="3100" b="1" dirty="0" err="1"/>
              <a:t>answer</a:t>
            </a:r>
            <a:r>
              <a:rPr lang="nb-NO" sz="3100" b="1" dirty="0"/>
              <a:t> </a:t>
            </a:r>
            <a:r>
              <a:rPr lang="nb-NO" sz="3100" b="1" dirty="0" err="1"/>
              <a:t>the</a:t>
            </a:r>
            <a:r>
              <a:rPr lang="nb-NO" sz="3100" b="1" dirty="0"/>
              <a:t> </a:t>
            </a:r>
            <a:r>
              <a:rPr lang="nb-NO" sz="3100" b="1" dirty="0" err="1"/>
              <a:t>question</a:t>
            </a:r>
            <a:r>
              <a:rPr lang="nb-NO" sz="3100" b="1" dirty="0"/>
              <a:t> </a:t>
            </a:r>
            <a:r>
              <a:rPr lang="nb-NO" sz="3100" b="1" dirty="0" err="1"/>
              <a:t>of</a:t>
            </a:r>
            <a:r>
              <a:rPr lang="nb-NO" sz="3100" b="1" dirty="0"/>
              <a:t> </a:t>
            </a:r>
            <a:r>
              <a:rPr lang="nb-NO" sz="3100" b="1" dirty="0" err="1"/>
              <a:t>pathogenicity</a:t>
            </a:r>
            <a:endParaRPr lang="nb-NO" sz="31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33160" y="2281456"/>
            <a:ext cx="8675902" cy="3303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/>
              <a:t>P 	- </a:t>
            </a:r>
            <a:r>
              <a:rPr lang="nb-NO" dirty="0" err="1"/>
              <a:t>Pathogenic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LP 	- </a:t>
            </a:r>
            <a:r>
              <a:rPr lang="nb-NO" dirty="0" err="1"/>
              <a:t>Likely</a:t>
            </a:r>
            <a:r>
              <a:rPr lang="nb-NO" dirty="0"/>
              <a:t> </a:t>
            </a:r>
            <a:r>
              <a:rPr lang="nb-NO" dirty="0" err="1"/>
              <a:t>pathogenic</a:t>
            </a:r>
            <a:r>
              <a:rPr lang="nb-NO" dirty="0"/>
              <a:t> (&gt;90% / &gt;95% for cancer)</a:t>
            </a:r>
          </a:p>
          <a:p>
            <a:pPr marL="0" indent="0">
              <a:buNone/>
            </a:pPr>
            <a:r>
              <a:rPr lang="nb-NO" dirty="0"/>
              <a:t>VUS 	- Variant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uncertain</a:t>
            </a:r>
            <a:r>
              <a:rPr lang="nb-NO" dirty="0"/>
              <a:t> </a:t>
            </a:r>
            <a:r>
              <a:rPr lang="nb-NO" dirty="0" err="1"/>
              <a:t>significance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LB 	- </a:t>
            </a:r>
            <a:r>
              <a:rPr lang="nb-NO" dirty="0" err="1"/>
              <a:t>Likely</a:t>
            </a:r>
            <a:r>
              <a:rPr lang="nb-NO" dirty="0"/>
              <a:t> benign (&gt;90% / &gt;95% for cancer)</a:t>
            </a:r>
          </a:p>
          <a:p>
            <a:pPr marL="0" indent="0">
              <a:buNone/>
            </a:pPr>
            <a:r>
              <a:rPr lang="nb-NO" dirty="0"/>
              <a:t>B 	- Benign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462746" y="5010713"/>
            <a:ext cx="10886891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 err="1"/>
              <a:t>which</a:t>
            </a:r>
            <a:r>
              <a:rPr lang="nb-NO" sz="2800" dirty="0"/>
              <a:t> is fine for dominant </a:t>
            </a:r>
            <a:r>
              <a:rPr lang="nb-NO" sz="2800" dirty="0" err="1"/>
              <a:t>monogenic</a:t>
            </a:r>
            <a:r>
              <a:rPr lang="nb-NO" sz="2800" dirty="0"/>
              <a:t> </a:t>
            </a:r>
            <a:r>
              <a:rPr lang="nb-NO" sz="2800" dirty="0" err="1"/>
              <a:t>disorders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high</a:t>
            </a:r>
            <a:r>
              <a:rPr lang="nb-NO" sz="2800" dirty="0"/>
              <a:t> </a:t>
            </a:r>
            <a:r>
              <a:rPr lang="nb-NO" sz="2800" dirty="0" err="1"/>
              <a:t>penetrance</a:t>
            </a:r>
            <a:r>
              <a:rPr lang="nb-NO" sz="2800" dirty="0"/>
              <a:t>,</a:t>
            </a:r>
            <a:br>
              <a:rPr lang="nb-NO" sz="2800" dirty="0"/>
            </a:b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difficult</a:t>
            </a:r>
            <a:r>
              <a:rPr lang="nb-NO" sz="2800" dirty="0"/>
              <a:t> for </a:t>
            </a:r>
            <a:r>
              <a:rPr lang="nb-NO" sz="2800" b="1" dirty="0"/>
              <a:t>risk alleles </a:t>
            </a:r>
            <a:r>
              <a:rPr lang="nb-NO" sz="2800" dirty="0"/>
              <a:t>and </a:t>
            </a:r>
            <a:r>
              <a:rPr lang="nb-NO" sz="2800" b="1" dirty="0" err="1"/>
              <a:t>low-penetrant</a:t>
            </a:r>
            <a:r>
              <a:rPr lang="nb-NO" sz="2800" b="1" dirty="0"/>
              <a:t> </a:t>
            </a:r>
            <a:r>
              <a:rPr lang="nb-NO" sz="2800" dirty="0"/>
              <a:t>variants. System for </a:t>
            </a:r>
            <a:r>
              <a:rPr lang="nb-NO" sz="2800" dirty="0" err="1"/>
              <a:t>these</a:t>
            </a:r>
            <a:r>
              <a:rPr lang="nb-NO" sz="2800" dirty="0"/>
              <a:t> </a:t>
            </a:r>
            <a:br>
              <a:rPr lang="nb-NO" sz="2800" dirty="0"/>
            </a:b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being</a:t>
            </a:r>
            <a:r>
              <a:rPr lang="nb-NO" sz="2800" dirty="0"/>
              <a:t> </a:t>
            </a:r>
            <a:r>
              <a:rPr lang="nb-NO" sz="2800" dirty="0" err="1"/>
              <a:t>elaborated</a:t>
            </a:r>
            <a:r>
              <a:rPr lang="nb-NO" sz="2800" dirty="0"/>
              <a:t>, </a:t>
            </a: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will</a:t>
            </a:r>
            <a:r>
              <a:rPr lang="nb-NO" sz="2800" dirty="0"/>
              <a:t> </a:t>
            </a:r>
            <a:r>
              <a:rPr lang="nb-NO" sz="2800" dirty="0" err="1"/>
              <a:t>probably</a:t>
            </a:r>
            <a:r>
              <a:rPr lang="nb-NO" sz="2800" dirty="0"/>
              <a:t> be different (i.e. more </a:t>
            </a:r>
            <a:r>
              <a:rPr lang="nb-NO" sz="2800" dirty="0" err="1"/>
              <a:t>complexity</a:t>
            </a:r>
            <a:r>
              <a:rPr lang="nb-NO" sz="2800" dirty="0"/>
              <a:t>)</a:t>
            </a:r>
          </a:p>
        </p:txBody>
      </p:sp>
      <p:sp>
        <p:nvSpPr>
          <p:cNvPr id="5" name="Pil opp 4"/>
          <p:cNvSpPr/>
          <p:nvPr/>
        </p:nvSpPr>
        <p:spPr>
          <a:xfrm>
            <a:off x="1203984" y="2101456"/>
            <a:ext cx="829339" cy="2655088"/>
          </a:xfrm>
          <a:prstGeom prst="upArrow">
            <a:avLst/>
          </a:prstGeom>
          <a:gradFill flip="none" rotWithShape="1">
            <a:gsLst>
              <a:gs pos="9000">
                <a:srgbClr val="00B050"/>
              </a:gs>
              <a:gs pos="45000">
                <a:srgbClr val="FFFF00"/>
              </a:gs>
              <a:gs pos="55000">
                <a:srgbClr val="FFFF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5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54"/>
    </mc:Choice>
    <mc:Fallback xmlns="">
      <p:transition spd="slow" advTm="562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innendørs, skjermbilde&#10;&#10;Automatisk generert beskrivelse">
            <a:extLst>
              <a:ext uri="{FF2B5EF4-FFF2-40B4-BE49-F238E27FC236}">
                <a16:creationId xmlns:a16="http://schemas.microsoft.com/office/drawing/2014/main" id="{FE58CE0F-C3E9-2F4C-BBD2-FCD6F21C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2" y="960176"/>
            <a:ext cx="10189029" cy="40176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A693342-C36B-9E4A-80F5-DD8EE0E7F38F}"/>
              </a:ext>
            </a:extLst>
          </p:cNvPr>
          <p:cNvSpPr txBox="1"/>
          <p:nvPr/>
        </p:nvSpPr>
        <p:spPr>
          <a:xfrm>
            <a:off x="412999" y="5080004"/>
            <a:ext cx="11365997" cy="156966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nb-NO" sz="2400" i="1" dirty="0" err="1"/>
              <a:t>Beware</a:t>
            </a:r>
            <a:r>
              <a:rPr lang="nb-NO" sz="2400" i="1" dirty="0"/>
              <a:t> </a:t>
            </a:r>
            <a:r>
              <a:rPr lang="nb-NO" sz="2400" i="1" dirty="0" err="1"/>
              <a:t>that</a:t>
            </a:r>
            <a:endParaRPr lang="nb-NO" sz="2400" i="1" dirty="0"/>
          </a:p>
          <a:p>
            <a:pPr marL="342900" indent="-342900">
              <a:buAutoNum type="arabicParenR"/>
            </a:pPr>
            <a:r>
              <a:rPr lang="nb-NO" sz="2400" i="1" dirty="0"/>
              <a:t>The a </a:t>
            </a:r>
            <a:r>
              <a:rPr lang="nb-NO" sz="2400" i="1" dirty="0" err="1"/>
              <a:t>priori</a:t>
            </a:r>
            <a:r>
              <a:rPr lang="nb-NO" sz="2400" i="1" dirty="0"/>
              <a:t> </a:t>
            </a:r>
            <a:r>
              <a:rPr lang="nb-NO" sz="2400" i="1" dirty="0" err="1"/>
              <a:t>likelihood</a:t>
            </a:r>
            <a:r>
              <a:rPr lang="nb-NO" sz="2400" i="1" dirty="0"/>
              <a:t> </a:t>
            </a:r>
            <a:r>
              <a:rPr lang="nb-NO" sz="2400" i="1" dirty="0" err="1"/>
              <a:t>that</a:t>
            </a:r>
            <a:r>
              <a:rPr lang="nb-NO" sz="2400" i="1" dirty="0"/>
              <a:t> a variant is </a:t>
            </a:r>
            <a:r>
              <a:rPr lang="nb-NO" sz="2400" i="1" dirty="0" err="1"/>
              <a:t>causative</a:t>
            </a:r>
            <a:r>
              <a:rPr lang="nb-NO" sz="2400" i="1" dirty="0"/>
              <a:t> is </a:t>
            </a:r>
            <a:r>
              <a:rPr lang="nb-NO" sz="2400" i="1" dirty="0" err="1"/>
              <a:t>defaulted</a:t>
            </a:r>
            <a:r>
              <a:rPr lang="nb-NO" sz="2400" i="1" dirty="0"/>
              <a:t> to </a:t>
            </a:r>
            <a:r>
              <a:rPr lang="nb-NO" sz="2400" b="1" i="1" dirty="0"/>
              <a:t>10%</a:t>
            </a:r>
          </a:p>
          <a:p>
            <a:pPr marL="342900" indent="-342900">
              <a:buAutoNum type="arabicParenR"/>
            </a:pPr>
            <a:r>
              <a:rPr lang="nb-NO" sz="2400" i="1" dirty="0"/>
              <a:t>The odds-</a:t>
            </a:r>
            <a:r>
              <a:rPr lang="nb-NO" sz="2400" i="1" dirty="0" err="1"/>
              <a:t>of</a:t>
            </a:r>
            <a:r>
              <a:rPr lang="nb-NO" sz="2400" i="1" dirty="0"/>
              <a:t>-</a:t>
            </a:r>
            <a:r>
              <a:rPr lang="nb-NO" sz="2400" i="1" dirty="0" err="1"/>
              <a:t>pathogenicity</a:t>
            </a:r>
            <a:r>
              <a:rPr lang="nb-NO" sz="2400" i="1" dirty="0"/>
              <a:t> is </a:t>
            </a:r>
            <a:r>
              <a:rPr lang="nb-NO" sz="2400" i="1" dirty="0" err="1"/>
              <a:t>the</a:t>
            </a:r>
            <a:r>
              <a:rPr lang="nb-NO" sz="2400" i="1" dirty="0"/>
              <a:t> </a:t>
            </a:r>
            <a:r>
              <a:rPr lang="nb-NO" sz="2400" i="1" dirty="0" err="1"/>
              <a:t>square</a:t>
            </a:r>
            <a:r>
              <a:rPr lang="nb-NO" sz="2400" i="1" dirty="0"/>
              <a:t> </a:t>
            </a:r>
            <a:r>
              <a:rPr lang="nb-NO" sz="2400" i="1" dirty="0" err="1"/>
              <a:t>root</a:t>
            </a:r>
            <a:r>
              <a:rPr lang="nb-NO" sz="2400" i="1" dirty="0"/>
              <a:t> </a:t>
            </a:r>
            <a:r>
              <a:rPr lang="nb-NO" sz="2400" i="1" dirty="0" err="1"/>
              <a:t>of</a:t>
            </a:r>
            <a:r>
              <a:rPr lang="nb-NO" sz="2400" i="1" dirty="0"/>
              <a:t> </a:t>
            </a:r>
            <a:r>
              <a:rPr lang="nb-NO" sz="2400" i="1" dirty="0" err="1"/>
              <a:t>the</a:t>
            </a:r>
            <a:r>
              <a:rPr lang="nb-NO" sz="2400" i="1" dirty="0"/>
              <a:t> </a:t>
            </a:r>
            <a:r>
              <a:rPr lang="nb-NO" sz="2400" i="1" dirty="0" err="1"/>
              <a:t>value</a:t>
            </a:r>
            <a:r>
              <a:rPr lang="nb-NO" sz="2400" i="1" dirty="0"/>
              <a:t> </a:t>
            </a:r>
            <a:r>
              <a:rPr lang="nb-NO" sz="2400" i="1" dirty="0" err="1"/>
              <a:t>above</a:t>
            </a:r>
            <a:r>
              <a:rPr lang="nb-NO" sz="2400" i="1" dirty="0"/>
              <a:t>: </a:t>
            </a:r>
            <a:r>
              <a:rPr lang="nb-NO" sz="2400" b="1" i="1" dirty="0"/>
              <a:t>350 – 18.7 – 4.3 – 2.08</a:t>
            </a:r>
            <a:br>
              <a:rPr lang="nb-NO" sz="2400" i="1" dirty="0"/>
            </a:br>
            <a:r>
              <a:rPr lang="nb-NO" sz="2400" i="1" dirty="0"/>
              <a:t>(= </a:t>
            </a:r>
            <a:r>
              <a:rPr lang="nb-NO" sz="2400" i="1" dirty="0" err="1"/>
              <a:t>very</a:t>
            </a:r>
            <a:r>
              <a:rPr lang="nb-NO" sz="2400" i="1" dirty="0"/>
              <a:t> </a:t>
            </a:r>
            <a:r>
              <a:rPr lang="nb-NO" sz="2400" i="1" dirty="0" err="1"/>
              <a:t>strong</a:t>
            </a:r>
            <a:r>
              <a:rPr lang="nb-NO" sz="2400" i="1" dirty="0"/>
              <a:t> / </a:t>
            </a:r>
            <a:r>
              <a:rPr lang="nb-NO" sz="2400" i="1" dirty="0" err="1"/>
              <a:t>strong</a:t>
            </a:r>
            <a:r>
              <a:rPr lang="nb-NO" sz="2400" i="1" dirty="0"/>
              <a:t> / moderate / </a:t>
            </a:r>
            <a:r>
              <a:rPr lang="nb-NO" sz="2400" i="1" dirty="0" err="1"/>
              <a:t>supportive</a:t>
            </a:r>
            <a:r>
              <a:rPr lang="nb-NO" sz="2400" i="1" dirty="0"/>
              <a:t>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A21EC43-A47A-4DE8-573B-A33E0A62CBA1}"/>
              </a:ext>
            </a:extLst>
          </p:cNvPr>
          <p:cNvSpPr txBox="1"/>
          <p:nvPr/>
        </p:nvSpPr>
        <p:spPr>
          <a:xfrm>
            <a:off x="185756" y="216593"/>
            <a:ext cx="118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Using IT-</a:t>
            </a:r>
            <a:r>
              <a:rPr lang="nb-NO" sz="2400" dirty="0" err="1">
                <a:solidFill>
                  <a:srgbClr val="FF0000"/>
                </a:solidFill>
              </a:rPr>
              <a:t>based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classification</a:t>
            </a:r>
            <a:r>
              <a:rPr lang="nb-NO" sz="2400" dirty="0">
                <a:solidFill>
                  <a:srgbClr val="FF0000"/>
                </a:solidFill>
              </a:rPr>
              <a:t>, variants </a:t>
            </a:r>
            <a:r>
              <a:rPr lang="nb-NO" sz="2400" dirty="0" err="1">
                <a:solidFill>
                  <a:srgbClr val="FF0000"/>
                </a:solidFill>
              </a:rPr>
              <a:t>of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well-known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clinical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significance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can</a:t>
            </a:r>
            <a:r>
              <a:rPr lang="nb-NO" sz="2400" dirty="0">
                <a:solidFill>
                  <a:srgbClr val="FF0000"/>
                </a:solidFill>
              </a:rPr>
              <a:t> be </a:t>
            </a:r>
            <a:r>
              <a:rPr lang="nb-NO" sz="2400" dirty="0" err="1">
                <a:solidFill>
                  <a:srgbClr val="FF0000"/>
                </a:solidFill>
              </a:rPr>
              <a:t>labelled</a:t>
            </a:r>
            <a:r>
              <a:rPr lang="nb-NO" sz="2400" dirty="0">
                <a:solidFill>
                  <a:srgbClr val="FF0000"/>
                </a:solidFill>
              </a:rPr>
              <a:t> a VUS</a:t>
            </a:r>
            <a:endParaRPr lang="nb-NO" sz="2400" i="1" dirty="0"/>
          </a:p>
        </p:txBody>
      </p:sp>
    </p:spTree>
    <p:extLst>
      <p:ext uri="{BB962C8B-B14F-4D97-AF65-F5344CB8AC3E}">
        <p14:creationId xmlns:p14="http://schemas.microsoft.com/office/powerpoint/2010/main" val="8039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96"/>
    </mc:Choice>
    <mc:Fallback xmlns="">
      <p:transition spd="slow" advTm="581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A7A235BA-D548-41E0-3903-11AE039FA202}"/>
              </a:ext>
            </a:extLst>
          </p:cNvPr>
          <p:cNvGrpSpPr/>
          <p:nvPr/>
        </p:nvGrpSpPr>
        <p:grpSpPr>
          <a:xfrm>
            <a:off x="-607693" y="1012814"/>
            <a:ext cx="13140382" cy="5845186"/>
            <a:chOff x="-535975" y="404631"/>
            <a:chExt cx="13140382" cy="5845186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2DD7FF33-0944-9C42-AEA9-3145E1E9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35975" y="1211949"/>
              <a:ext cx="7505700" cy="5003800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C55060D1-9003-E944-BBC1-36A51613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8707" y="1219698"/>
              <a:ext cx="7505700" cy="5003800"/>
            </a:xfrm>
            <a:prstGeom prst="rect">
              <a:avLst/>
            </a:prstGeom>
          </p:spPr>
        </p:pic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34887656-C452-164D-8FE7-61AF81A43C74}"/>
                </a:ext>
              </a:extLst>
            </p:cNvPr>
            <p:cNvCxnSpPr>
              <a:cxnSpLocks/>
            </p:cNvCxnSpPr>
            <p:nvPr/>
          </p:nvCxnSpPr>
          <p:spPr>
            <a:xfrm>
              <a:off x="617839" y="3713849"/>
              <a:ext cx="1083687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ue 12">
              <a:extLst>
                <a:ext uri="{FF2B5EF4-FFF2-40B4-BE49-F238E27FC236}">
                  <a16:creationId xmlns:a16="http://schemas.microsoft.com/office/drawing/2014/main" id="{F6E7F3F3-F17B-6B4C-A402-34C4D32231C2}"/>
                </a:ext>
              </a:extLst>
            </p:cNvPr>
            <p:cNvSpPr/>
            <p:nvPr/>
          </p:nvSpPr>
          <p:spPr>
            <a:xfrm>
              <a:off x="938601" y="1240835"/>
              <a:ext cx="4732639" cy="4806723"/>
            </a:xfrm>
            <a:prstGeom prst="arc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Bue 13">
              <a:extLst>
                <a:ext uri="{FF2B5EF4-FFF2-40B4-BE49-F238E27FC236}">
                  <a16:creationId xmlns:a16="http://schemas.microsoft.com/office/drawing/2014/main" id="{C4B1B35A-5534-B24A-B52F-D9533DEB97C2}"/>
                </a:ext>
              </a:extLst>
            </p:cNvPr>
            <p:cNvSpPr/>
            <p:nvPr/>
          </p:nvSpPr>
          <p:spPr>
            <a:xfrm flipH="1">
              <a:off x="778219" y="1240836"/>
              <a:ext cx="4732639" cy="4806723"/>
            </a:xfrm>
            <a:prstGeom prst="arc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C17A9578-D9EB-3444-8352-B7641650DE52}"/>
                </a:ext>
              </a:extLst>
            </p:cNvPr>
            <p:cNvCxnSpPr>
              <a:cxnSpLocks/>
            </p:cNvCxnSpPr>
            <p:nvPr/>
          </p:nvCxnSpPr>
          <p:spPr>
            <a:xfrm>
              <a:off x="3216875" y="902687"/>
              <a:ext cx="0" cy="28111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93138A5B-F4A0-914E-8BB3-E9F96BC7FD6D}"/>
                </a:ext>
              </a:extLst>
            </p:cNvPr>
            <p:cNvSpPr txBox="1"/>
            <p:nvPr/>
          </p:nvSpPr>
          <p:spPr>
            <a:xfrm>
              <a:off x="994208" y="310402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NF    1</a:t>
              </a: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B6B7592B-92AD-214F-B990-1214FF0DD874}"/>
                </a:ext>
              </a:extLst>
            </p:cNvPr>
            <p:cNvSpPr txBox="1"/>
            <p:nvPr/>
          </p:nvSpPr>
          <p:spPr>
            <a:xfrm>
              <a:off x="1542522" y="2111296"/>
              <a:ext cx="8226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LNF</a:t>
              </a:r>
              <a:br>
                <a:rPr lang="nb-NO" sz="2400" dirty="0"/>
              </a:br>
              <a:r>
                <a:rPr lang="nb-NO" sz="2400" dirty="0"/>
                <a:t>       2</a:t>
              </a: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AFC1E926-3173-724A-9ED1-3E9530CD8B8A}"/>
                </a:ext>
              </a:extLst>
            </p:cNvPr>
            <p:cNvSpPr txBox="1"/>
            <p:nvPr/>
          </p:nvSpPr>
          <p:spPr>
            <a:xfrm>
              <a:off x="2292413" y="1535209"/>
              <a:ext cx="7922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err="1"/>
                <a:t>fVUS</a:t>
              </a:r>
              <a:br>
                <a:rPr lang="nb-NO" sz="2400" dirty="0"/>
              </a:br>
              <a:r>
                <a:rPr lang="nb-NO" sz="2400" dirty="0"/>
                <a:t>     0</a:t>
              </a:r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58556F2A-EEC0-7943-AF98-6F5579E34AED}"/>
                </a:ext>
              </a:extLst>
            </p:cNvPr>
            <p:cNvSpPr txBox="1"/>
            <p:nvPr/>
          </p:nvSpPr>
          <p:spPr>
            <a:xfrm>
              <a:off x="3363982" y="1566740"/>
              <a:ext cx="6681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/>
                <a:t>HFE</a:t>
              </a:r>
              <a:br>
                <a:rPr lang="nb-NO" sz="2400" dirty="0"/>
              </a:br>
              <a:r>
                <a:rPr lang="nb-NO" sz="2400" dirty="0"/>
                <a:t> 3</a:t>
              </a:r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EFCBB097-39F5-CD48-A534-3F74FF122F6F}"/>
                </a:ext>
              </a:extLst>
            </p:cNvPr>
            <p:cNvSpPr txBox="1"/>
            <p:nvPr/>
          </p:nvSpPr>
          <p:spPr>
            <a:xfrm>
              <a:off x="4074179" y="2076511"/>
              <a:ext cx="900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/>
                <a:t>    LFE</a:t>
              </a:r>
            </a:p>
            <a:p>
              <a:r>
                <a:rPr lang="nb-NO" sz="2400" dirty="0"/>
                <a:t>4</a:t>
              </a:r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F48E7F10-5014-3947-9CAB-7249E8E7CBF5}"/>
                </a:ext>
              </a:extLst>
            </p:cNvPr>
            <p:cNvSpPr txBox="1"/>
            <p:nvPr/>
          </p:nvSpPr>
          <p:spPr>
            <a:xfrm>
              <a:off x="4488770" y="3097554"/>
              <a:ext cx="110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/>
                <a:t>5     FE</a:t>
              </a:r>
            </a:p>
          </p:txBody>
        </p:sp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92D180CB-DA1F-C44F-872A-A3EB4129201B}"/>
                </a:ext>
              </a:extLst>
            </p:cNvPr>
            <p:cNvSpPr txBox="1"/>
            <p:nvPr/>
          </p:nvSpPr>
          <p:spPr>
            <a:xfrm>
              <a:off x="6610718" y="3182532"/>
              <a:ext cx="1215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err="1"/>
                <a:t>cVUS</a:t>
              </a:r>
              <a:r>
                <a:rPr lang="nb-NO" sz="2400" dirty="0"/>
                <a:t> - 0</a:t>
              </a:r>
            </a:p>
          </p:txBody>
        </p:sp>
        <p:sp>
          <p:nvSpPr>
            <p:cNvPr id="27" name="TekstSylinder 26">
              <a:extLst>
                <a:ext uri="{FF2B5EF4-FFF2-40B4-BE49-F238E27FC236}">
                  <a16:creationId xmlns:a16="http://schemas.microsoft.com/office/drawing/2014/main" id="{00DB6A6A-8DF5-274A-A586-643289C3DDC8}"/>
                </a:ext>
              </a:extLst>
            </p:cNvPr>
            <p:cNvSpPr txBox="1"/>
            <p:nvPr/>
          </p:nvSpPr>
          <p:spPr>
            <a:xfrm>
              <a:off x="7127197" y="2181613"/>
              <a:ext cx="9827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Match</a:t>
              </a:r>
              <a:br>
                <a:rPr lang="nb-NO" sz="2400" dirty="0"/>
              </a:br>
              <a:r>
                <a:rPr lang="nb-NO" sz="2400" dirty="0"/>
                <a:t>         1</a:t>
              </a:r>
            </a:p>
          </p:txBody>
        </p:sp>
        <p:sp>
          <p:nvSpPr>
            <p:cNvPr id="28" name="TekstSylinder 27">
              <a:extLst>
                <a:ext uri="{FF2B5EF4-FFF2-40B4-BE49-F238E27FC236}">
                  <a16:creationId xmlns:a16="http://schemas.microsoft.com/office/drawing/2014/main" id="{E3C6D2B5-CF1F-7D47-BCB9-3678301F2DD1}"/>
                </a:ext>
              </a:extLst>
            </p:cNvPr>
            <p:cNvSpPr txBox="1"/>
            <p:nvPr/>
          </p:nvSpPr>
          <p:spPr>
            <a:xfrm>
              <a:off x="8048333" y="1577249"/>
              <a:ext cx="6815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Risk</a:t>
              </a:r>
            </a:p>
            <a:p>
              <a:r>
                <a:rPr lang="nb-NO" sz="2400" dirty="0"/>
                <a:t>    2</a:t>
              </a:r>
            </a:p>
          </p:txBody>
        </p:sp>
        <p:sp>
          <p:nvSpPr>
            <p:cNvPr id="29" name="TekstSylinder 28">
              <a:extLst>
                <a:ext uri="{FF2B5EF4-FFF2-40B4-BE49-F238E27FC236}">
                  <a16:creationId xmlns:a16="http://schemas.microsoft.com/office/drawing/2014/main" id="{89EF863C-F264-7D4C-84F4-94F7C5656DE5}"/>
                </a:ext>
              </a:extLst>
            </p:cNvPr>
            <p:cNvSpPr txBox="1"/>
            <p:nvPr/>
          </p:nvSpPr>
          <p:spPr>
            <a:xfrm>
              <a:off x="8984030" y="1576653"/>
              <a:ext cx="5839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Pat</a:t>
              </a:r>
            </a:p>
            <a:p>
              <a:r>
                <a:rPr lang="nb-NO" sz="2400" dirty="0"/>
                <a:t>  3</a:t>
              </a:r>
            </a:p>
          </p:txBody>
        </p: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4C75BDDC-3CF0-AB47-B1B1-0862129CBC49}"/>
                </a:ext>
              </a:extLst>
            </p:cNvPr>
            <p:cNvSpPr txBox="1"/>
            <p:nvPr/>
          </p:nvSpPr>
          <p:spPr>
            <a:xfrm>
              <a:off x="9794071" y="2149183"/>
              <a:ext cx="5839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Pat</a:t>
              </a:r>
            </a:p>
            <a:p>
              <a:r>
                <a:rPr lang="nb-NO" sz="2400" dirty="0"/>
                <a:t>4</a:t>
              </a:r>
            </a:p>
          </p:txBody>
        </p:sp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5098409B-7A36-8949-8BF1-58F48E5C6E2E}"/>
                </a:ext>
              </a:extLst>
            </p:cNvPr>
            <p:cNvSpPr txBox="1"/>
            <p:nvPr/>
          </p:nvSpPr>
          <p:spPr>
            <a:xfrm>
              <a:off x="10086042" y="3182532"/>
              <a:ext cx="971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5 - Pat</a:t>
              </a:r>
            </a:p>
          </p:txBody>
        </p: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A02B5F8C-3FDC-1C4C-AEA0-888BCAE612D2}"/>
                </a:ext>
              </a:extLst>
            </p:cNvPr>
            <p:cNvCxnSpPr>
              <a:cxnSpLocks/>
            </p:cNvCxnSpPr>
            <p:nvPr/>
          </p:nvCxnSpPr>
          <p:spPr>
            <a:xfrm>
              <a:off x="8859793" y="902687"/>
              <a:ext cx="0" cy="28111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>
              <a:extLst>
                <a:ext uri="{FF2B5EF4-FFF2-40B4-BE49-F238E27FC236}">
                  <a16:creationId xmlns:a16="http://schemas.microsoft.com/office/drawing/2014/main" id="{90D847C3-5404-6C4C-848A-CA2E7685ED08}"/>
                </a:ext>
              </a:extLst>
            </p:cNvPr>
            <p:cNvSpPr txBox="1"/>
            <p:nvPr/>
          </p:nvSpPr>
          <p:spPr>
            <a:xfrm>
              <a:off x="402118" y="409111"/>
              <a:ext cx="53638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400" b="1" dirty="0"/>
                <a:t>1. </a:t>
              </a:r>
              <a:r>
                <a:rPr lang="nb-NO" sz="2400" b="1" dirty="0" err="1"/>
                <a:t>Does</a:t>
              </a:r>
              <a:r>
                <a:rPr lang="nb-NO" sz="2400" b="1" dirty="0"/>
                <a:t> </a:t>
              </a:r>
              <a:r>
                <a:rPr lang="nb-NO" sz="2400" b="1" dirty="0" err="1"/>
                <a:t>the</a:t>
              </a:r>
              <a:r>
                <a:rPr lang="nb-NO" sz="2400" b="1" dirty="0"/>
                <a:t> variant </a:t>
              </a:r>
              <a:r>
                <a:rPr lang="nb-NO" sz="2400" b="1" dirty="0" err="1"/>
                <a:t>affect</a:t>
              </a:r>
              <a:r>
                <a:rPr lang="nb-NO" sz="2400" b="1" dirty="0"/>
                <a:t> gene </a:t>
              </a:r>
              <a:r>
                <a:rPr lang="nb-NO" sz="2400" b="1" dirty="0" err="1"/>
                <a:t>function</a:t>
              </a:r>
              <a:r>
                <a:rPr lang="nb-NO" sz="2400" b="1" dirty="0"/>
                <a:t>?</a:t>
              </a:r>
              <a:br>
                <a:rPr lang="nb-NO" sz="2400" dirty="0"/>
              </a:br>
              <a:r>
                <a:rPr lang="nb-NO" sz="2400" dirty="0" err="1"/>
                <a:t>Unlikely</a:t>
              </a:r>
              <a:r>
                <a:rPr lang="nb-NO" sz="2400" dirty="0"/>
                <a:t>       </a:t>
              </a:r>
              <a:r>
                <a:rPr lang="nb-NO" sz="2400" dirty="0" err="1"/>
                <a:t>Likely</a:t>
              </a:r>
              <a:endParaRPr lang="nb-NO" sz="2400" dirty="0"/>
            </a:p>
          </p:txBody>
        </p: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7D086683-400E-7849-B9FF-F2DC6AB93644}"/>
                </a:ext>
              </a:extLst>
            </p:cNvPr>
            <p:cNvSpPr txBox="1"/>
            <p:nvPr/>
          </p:nvSpPr>
          <p:spPr>
            <a:xfrm>
              <a:off x="1282589" y="3742734"/>
              <a:ext cx="4115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b="1" dirty="0">
                  <a:solidFill>
                    <a:srgbClr val="0070C0"/>
                  </a:solidFill>
                </a:rPr>
                <a:t>ABC</a:t>
              </a:r>
              <a:r>
                <a:rPr lang="nb-NO" sz="2400" b="1" dirty="0"/>
                <a:t> </a:t>
              </a:r>
              <a:r>
                <a:rPr lang="nb-NO" sz="2400" b="1" dirty="0" err="1"/>
                <a:t>step</a:t>
              </a:r>
              <a:r>
                <a:rPr lang="nb-NO" sz="2400" b="1" dirty="0"/>
                <a:t> A: </a:t>
              </a:r>
              <a:r>
                <a:rPr lang="nb-NO" sz="2400" b="1" dirty="0" err="1"/>
                <a:t>Functional</a:t>
              </a:r>
              <a:r>
                <a:rPr lang="nb-NO" sz="2400" b="1" dirty="0"/>
                <a:t> grading</a:t>
              </a:r>
            </a:p>
          </p:txBody>
        </p:sp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0B386887-8420-2F4E-98B7-278A53223CDA}"/>
                </a:ext>
              </a:extLst>
            </p:cNvPr>
            <p:cNvSpPr txBox="1"/>
            <p:nvPr/>
          </p:nvSpPr>
          <p:spPr>
            <a:xfrm>
              <a:off x="7184095" y="3742733"/>
              <a:ext cx="364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b="1" dirty="0">
                  <a:solidFill>
                    <a:srgbClr val="0070C0"/>
                  </a:solidFill>
                </a:rPr>
                <a:t>ABC</a:t>
              </a:r>
              <a:r>
                <a:rPr lang="nb-NO" sz="2400" b="1" dirty="0"/>
                <a:t> </a:t>
              </a:r>
              <a:r>
                <a:rPr lang="nb-NO" sz="2400" b="1" dirty="0" err="1"/>
                <a:t>step</a:t>
              </a:r>
              <a:r>
                <a:rPr lang="nb-NO" sz="2400" b="1" dirty="0"/>
                <a:t> B: </a:t>
              </a:r>
              <a:r>
                <a:rPr lang="nb-NO" sz="2400" b="1" dirty="0" err="1"/>
                <a:t>Clinical</a:t>
              </a:r>
              <a:r>
                <a:rPr lang="nb-NO" sz="2400" b="1" dirty="0"/>
                <a:t> grading</a:t>
              </a:r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6A6C46FA-60C6-AC4C-9FEE-640BC733AE53}"/>
                </a:ext>
              </a:extLst>
            </p:cNvPr>
            <p:cNvSpPr txBox="1"/>
            <p:nvPr/>
          </p:nvSpPr>
          <p:spPr>
            <a:xfrm>
              <a:off x="6516793" y="404631"/>
              <a:ext cx="48131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400" b="1" dirty="0"/>
                <a:t>2. Has </a:t>
              </a:r>
              <a:r>
                <a:rPr lang="nb-NO" sz="2400" b="1" dirty="0" err="1"/>
                <a:t>the</a:t>
              </a:r>
              <a:r>
                <a:rPr lang="nb-NO" sz="2400" b="1" dirty="0"/>
                <a:t> variant </a:t>
              </a:r>
              <a:r>
                <a:rPr lang="nb-NO" sz="2400" b="1" dirty="0" err="1"/>
                <a:t>clinical</a:t>
              </a:r>
              <a:r>
                <a:rPr lang="nb-NO" sz="2400" b="1" dirty="0"/>
                <a:t> </a:t>
              </a:r>
              <a:r>
                <a:rPr lang="nb-NO" sz="2400" b="1" dirty="0" err="1"/>
                <a:t>relevance</a:t>
              </a:r>
              <a:r>
                <a:rPr lang="nb-NO" sz="2400" b="1" dirty="0"/>
                <a:t>?</a:t>
              </a:r>
              <a:br>
                <a:rPr lang="nb-NO" sz="2400" dirty="0"/>
              </a:br>
              <a:r>
                <a:rPr lang="nb-NO" sz="2400" dirty="0"/>
                <a:t>Risk </a:t>
              </a:r>
              <a:r>
                <a:rPr lang="nb-NO" sz="2400" dirty="0" err="1"/>
                <a:t>factor</a:t>
              </a:r>
              <a:r>
                <a:rPr lang="nb-NO" sz="2400" dirty="0"/>
                <a:t>    </a:t>
              </a:r>
              <a:r>
                <a:rPr lang="nb-NO" sz="2400" dirty="0" err="1"/>
                <a:t>Pathogenic</a:t>
              </a:r>
              <a:r>
                <a:rPr lang="nb-NO" sz="2400" dirty="0"/>
                <a:t> </a:t>
              </a:r>
            </a:p>
          </p:txBody>
        </p:sp>
        <p:cxnSp>
          <p:nvCxnSpPr>
            <p:cNvPr id="41" name="Rett linje 40">
              <a:extLst>
                <a:ext uri="{FF2B5EF4-FFF2-40B4-BE49-F238E27FC236}">
                  <a16:creationId xmlns:a16="http://schemas.microsoft.com/office/drawing/2014/main" id="{9017D113-9848-E047-95AB-A6AB2F59F98E}"/>
                </a:ext>
              </a:extLst>
            </p:cNvPr>
            <p:cNvCxnSpPr>
              <a:cxnSpLocks/>
            </p:cNvCxnSpPr>
            <p:nvPr/>
          </p:nvCxnSpPr>
          <p:spPr>
            <a:xfrm>
              <a:off x="6597792" y="2518979"/>
              <a:ext cx="2105643" cy="11948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il høyre 42">
              <a:extLst>
                <a:ext uri="{FF2B5EF4-FFF2-40B4-BE49-F238E27FC236}">
                  <a16:creationId xmlns:a16="http://schemas.microsoft.com/office/drawing/2014/main" id="{260CD045-B21D-4E44-B3E5-11FE97047AF0}"/>
                </a:ext>
              </a:extLst>
            </p:cNvPr>
            <p:cNvSpPr/>
            <p:nvPr/>
          </p:nvSpPr>
          <p:spPr>
            <a:xfrm>
              <a:off x="5888125" y="1942909"/>
              <a:ext cx="352167" cy="147045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862829" y="4218492"/>
              <a:ext cx="540910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NF 	= Normal </a:t>
              </a:r>
              <a:r>
                <a:rPr lang="nb-NO" dirty="0" err="1"/>
                <a:t>Function</a:t>
              </a:r>
              <a:br>
                <a:rPr lang="nb-NO" dirty="0"/>
              </a:br>
              <a:r>
                <a:rPr lang="nb-NO" dirty="0"/>
                <a:t>LNF 	= </a:t>
              </a:r>
              <a:r>
                <a:rPr lang="nb-NO" dirty="0" err="1"/>
                <a:t>Likely</a:t>
              </a:r>
              <a:r>
                <a:rPr lang="nb-NO" dirty="0"/>
                <a:t> Normal </a:t>
              </a:r>
              <a:r>
                <a:rPr lang="nb-NO" dirty="0" err="1"/>
                <a:t>Function</a:t>
              </a:r>
              <a:endParaRPr lang="nb-NO" dirty="0"/>
            </a:p>
            <a:p>
              <a:r>
                <a:rPr lang="nb-NO" dirty="0" err="1"/>
                <a:t>fVUS</a:t>
              </a:r>
              <a:r>
                <a:rPr lang="nb-NO" dirty="0"/>
                <a:t> 	= </a:t>
              </a:r>
              <a:r>
                <a:rPr lang="nb-NO" dirty="0" err="1"/>
                <a:t>functional</a:t>
              </a:r>
              <a:r>
                <a:rPr lang="nb-NO" dirty="0"/>
                <a:t> VUS</a:t>
              </a:r>
            </a:p>
            <a:p>
              <a:br>
                <a:rPr lang="nb-NO" dirty="0"/>
              </a:br>
              <a:r>
                <a:rPr lang="nb-NO" dirty="0"/>
                <a:t>HFE 	= </a:t>
              </a:r>
              <a:r>
                <a:rPr lang="nb-NO" dirty="0" err="1"/>
                <a:t>Hypothetical</a:t>
              </a:r>
              <a:r>
                <a:rPr lang="nb-NO" dirty="0"/>
                <a:t> </a:t>
              </a:r>
              <a:r>
                <a:rPr lang="nb-NO" dirty="0" err="1"/>
                <a:t>Functional</a:t>
              </a:r>
              <a:r>
                <a:rPr lang="nb-NO" dirty="0"/>
                <a:t> </a:t>
              </a:r>
              <a:r>
                <a:rPr lang="nb-NO" dirty="0" err="1"/>
                <a:t>Effect</a:t>
              </a:r>
              <a:br>
                <a:rPr lang="nb-NO" dirty="0"/>
              </a:br>
              <a:r>
                <a:rPr lang="nb-NO" dirty="0"/>
                <a:t>LFE 	= </a:t>
              </a:r>
              <a:r>
                <a:rPr lang="nb-NO" dirty="0" err="1"/>
                <a:t>Likely</a:t>
              </a:r>
              <a:r>
                <a:rPr lang="nb-NO" dirty="0"/>
                <a:t> </a:t>
              </a:r>
              <a:r>
                <a:rPr lang="nb-NO" dirty="0" err="1"/>
                <a:t>Functional</a:t>
              </a:r>
              <a:r>
                <a:rPr lang="nb-NO" dirty="0"/>
                <a:t> </a:t>
              </a:r>
              <a:r>
                <a:rPr lang="nb-NO" dirty="0" err="1"/>
                <a:t>Effect</a:t>
              </a:r>
              <a:r>
                <a:rPr lang="nb-NO" dirty="0"/>
                <a:t> / </a:t>
              </a:r>
              <a:r>
                <a:rPr lang="nb-NO" dirty="0" err="1"/>
                <a:t>hypomorphic</a:t>
              </a:r>
              <a:r>
                <a:rPr lang="nb-NO" dirty="0"/>
                <a:t> allele</a:t>
              </a:r>
              <a:br>
                <a:rPr lang="nb-NO" dirty="0"/>
              </a:br>
              <a:r>
                <a:rPr lang="nb-NO" dirty="0"/>
                <a:t>FE 	= </a:t>
              </a:r>
              <a:r>
                <a:rPr lang="nb-NO" dirty="0" err="1"/>
                <a:t>Functional</a:t>
              </a:r>
              <a:r>
                <a:rPr lang="nb-NO" dirty="0"/>
                <a:t> </a:t>
              </a:r>
              <a:r>
                <a:rPr lang="nb-NO" dirty="0" err="1"/>
                <a:t>Effect</a:t>
              </a:r>
              <a:r>
                <a:rPr lang="nb-NO" dirty="0"/>
                <a:t> (e.g. </a:t>
              </a:r>
              <a:r>
                <a:rPr lang="nb-NO" dirty="0" err="1"/>
                <a:t>LoF</a:t>
              </a:r>
              <a:r>
                <a:rPr lang="nb-NO" dirty="0"/>
                <a:t> or </a:t>
              </a:r>
              <a:r>
                <a:rPr lang="nb-NO" dirty="0" err="1"/>
                <a:t>GoF</a:t>
              </a:r>
              <a:r>
                <a:rPr lang="nb-NO" dirty="0"/>
                <a:t>)</a:t>
              </a:r>
            </a:p>
          </p:txBody>
        </p:sp>
        <p:sp>
          <p:nvSpPr>
            <p:cNvPr id="33" name="TekstSylinder 32"/>
            <p:cNvSpPr txBox="1"/>
            <p:nvPr/>
          </p:nvSpPr>
          <p:spPr>
            <a:xfrm>
              <a:off x="6674047" y="4211906"/>
              <a:ext cx="553132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cVUS</a:t>
              </a:r>
              <a:r>
                <a:rPr lang="nb-NO" dirty="0"/>
                <a:t> 	= </a:t>
              </a:r>
              <a:r>
                <a:rPr lang="nb-NO" dirty="0" err="1"/>
                <a:t>clinical</a:t>
              </a:r>
              <a:r>
                <a:rPr lang="nb-NO" dirty="0"/>
                <a:t> VUS («GUS») or </a:t>
              </a:r>
              <a:r>
                <a:rPr lang="nb-NO" dirty="0" err="1"/>
                <a:t>no</a:t>
              </a:r>
              <a:r>
                <a:rPr lang="nb-NO" dirty="0"/>
                <a:t> </a:t>
              </a:r>
              <a:r>
                <a:rPr lang="nb-NO" dirty="0" err="1"/>
                <a:t>clinical</a:t>
              </a:r>
              <a:r>
                <a:rPr lang="nb-NO" dirty="0"/>
                <a:t> </a:t>
              </a:r>
              <a:r>
                <a:rPr lang="nb-NO" dirty="0" err="1"/>
                <a:t>information</a:t>
              </a:r>
              <a:br>
                <a:rPr lang="nb-NO" dirty="0"/>
              </a:br>
              <a:r>
                <a:rPr lang="nb-NO" dirty="0"/>
                <a:t>Match 	= VOI: right type </a:t>
              </a:r>
              <a:r>
                <a:rPr lang="nb-NO" dirty="0" err="1"/>
                <a:t>of</a:t>
              </a:r>
              <a:r>
                <a:rPr lang="nb-NO" dirty="0"/>
                <a:t> gene for </a:t>
              </a:r>
              <a:r>
                <a:rPr lang="nb-NO" dirty="0" err="1"/>
                <a:t>the</a:t>
              </a:r>
              <a:r>
                <a:rPr lang="nb-NO" dirty="0"/>
                <a:t> phenotype</a:t>
              </a:r>
            </a:p>
            <a:p>
              <a:r>
                <a:rPr lang="nb-NO" dirty="0"/>
                <a:t>Risk 	= </a:t>
              </a:r>
              <a:r>
                <a:rPr lang="nb-NO" dirty="0" err="1"/>
                <a:t>Known</a:t>
              </a:r>
              <a:r>
                <a:rPr lang="nb-NO" dirty="0"/>
                <a:t> RISK FACTOR</a:t>
              </a:r>
            </a:p>
            <a:p>
              <a:br>
                <a:rPr lang="nb-NO" dirty="0"/>
              </a:br>
              <a:r>
                <a:rPr lang="nb-NO" dirty="0"/>
                <a:t>Pat 	= PATHOGENIC variant,</a:t>
              </a:r>
              <a:br>
                <a:rPr lang="nb-NO" dirty="0"/>
              </a:br>
              <a:r>
                <a:rPr lang="nb-NO" dirty="0"/>
                <a:t>          	   </a:t>
              </a:r>
              <a:r>
                <a:rPr lang="nb-NO" dirty="0" err="1"/>
                <a:t>penetrance-graded</a:t>
              </a:r>
              <a:r>
                <a:rPr lang="nb-NO" dirty="0"/>
                <a:t> (3-5) </a:t>
              </a:r>
              <a:r>
                <a:rPr lang="nb-NO" dirty="0" err="1"/>
                <a:t>when</a:t>
              </a:r>
              <a:r>
                <a:rPr lang="nb-NO" dirty="0"/>
                <a:t> </a:t>
              </a:r>
              <a:r>
                <a:rPr lang="nb-NO" dirty="0" err="1"/>
                <a:t>known</a:t>
              </a:r>
              <a:br>
                <a:rPr lang="nb-NO" dirty="0"/>
              </a:br>
              <a:endParaRPr lang="nb-NO" dirty="0"/>
            </a:p>
          </p:txBody>
        </p:sp>
        <p:cxnSp>
          <p:nvCxnSpPr>
            <p:cNvPr id="4" name="Rett linje 3">
              <a:extLst>
                <a:ext uri="{FF2B5EF4-FFF2-40B4-BE49-F238E27FC236}">
                  <a16:creationId xmlns:a16="http://schemas.microsoft.com/office/drawing/2014/main" id="{71DADF72-6390-D945-B2E6-2CD6275DD792}"/>
                </a:ext>
              </a:extLst>
            </p:cNvPr>
            <p:cNvCxnSpPr>
              <a:cxnSpLocks/>
            </p:cNvCxnSpPr>
            <p:nvPr/>
          </p:nvCxnSpPr>
          <p:spPr>
            <a:xfrm>
              <a:off x="862829" y="5255175"/>
              <a:ext cx="48084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A795A9C6-E9FA-3948-9B39-3860CC7BC51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184" y="5249922"/>
              <a:ext cx="45774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73B588C-9706-AB7C-1327-5A7682EF9956}"/>
              </a:ext>
            </a:extLst>
          </p:cNvPr>
          <p:cNvSpPr txBox="1"/>
          <p:nvPr/>
        </p:nvSpPr>
        <p:spPr>
          <a:xfrm>
            <a:off x="73892" y="208987"/>
            <a:ext cx="12184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The </a:t>
            </a:r>
            <a:r>
              <a:rPr lang="nb-NO" sz="3200" dirty="0">
                <a:solidFill>
                  <a:srgbClr val="0070C0"/>
                </a:solidFill>
              </a:rPr>
              <a:t>ABC</a:t>
            </a:r>
            <a:r>
              <a:rPr lang="nb-NO" sz="3200" dirty="0"/>
              <a:t> system </a:t>
            </a:r>
            <a:r>
              <a:rPr lang="nb-NO" sz="3200" dirty="0" err="1"/>
              <a:t>answers</a:t>
            </a:r>
            <a:r>
              <a:rPr lang="nb-NO" sz="3200" dirty="0"/>
              <a:t> 3 questions and </a:t>
            </a:r>
            <a:r>
              <a:rPr lang="nb-NO" sz="3200" dirty="0" err="1"/>
              <a:t>can</a:t>
            </a:r>
            <a:r>
              <a:rPr lang="nb-NO" sz="3200" dirty="0"/>
              <a:t> </a:t>
            </a:r>
            <a:r>
              <a:rPr lang="nb-NO" sz="3200" dirty="0" err="1"/>
              <a:t>classify</a:t>
            </a:r>
            <a:r>
              <a:rPr lang="nb-NO" sz="3200" dirty="0"/>
              <a:t> </a:t>
            </a:r>
            <a:r>
              <a:rPr lang="nb-NO" sz="3200" dirty="0" err="1"/>
              <a:t>any</a:t>
            </a:r>
            <a:r>
              <a:rPr lang="nb-NO" sz="3200" dirty="0"/>
              <a:t> type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finding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8891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77"/>
    </mc:Choice>
    <mc:Fallback xmlns="">
      <p:transition spd="slow" advTm="1063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3AB1D385-9FD4-F4EC-C05B-FC2F6C0EE9B7}"/>
              </a:ext>
            </a:extLst>
          </p:cNvPr>
          <p:cNvSpPr txBox="1"/>
          <p:nvPr/>
        </p:nvSpPr>
        <p:spPr>
          <a:xfrm>
            <a:off x="2545594" y="292061"/>
            <a:ext cx="11045282" cy="6440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 0-2 (no step B grading):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findings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A+B grade </a:t>
            </a: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(class F):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findings – no pathogenic or likely pathogenic variants were detected</a:t>
            </a:r>
          </a:p>
          <a:p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A+B grade </a:t>
            </a: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4-5 </a:t>
            </a: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(class E) and 6-7 (class D):</a:t>
            </a:r>
            <a:endParaRPr lang="nb-N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findings – no pathogenic variants that could be related to the phenotype were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findings – no pathogenic variants that could explain the phenotype were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 genetic variant of potential interest was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Heterozygosity for a recessive genetic variant of potential interest was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Hemizygosity for a genetic variant of potential interest was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Homozygosity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genetic variant of potential interest was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"/>
              </a:spcBef>
            </a:pP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RISK FACTOR </a:t>
            </a: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A genetic variant that increases susceptibility for this phenotype was detected</a:t>
            </a:r>
            <a:endParaRPr lang="nb-NO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"/>
              </a:spcBef>
            </a:pP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RISK FACTOR </a:t>
            </a: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Heterozygosity for a recessive genetic variant of interest was detected</a:t>
            </a:r>
            <a:b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600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PATH</a:t>
            </a: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– Likely compound heterozygosity for recessive pathogenic variants was detected</a:t>
            </a:r>
            <a:b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600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– Heterozygosity for a dominant likely pathogenic variant was detected</a:t>
            </a:r>
            <a:b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6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A+B grade 8 (class C), 9 (class B) and 10 (class A):</a:t>
            </a:r>
          </a:p>
          <a:p>
            <a:pPr>
              <a:lnSpc>
                <a:spcPct val="115000"/>
              </a:lnSpc>
              <a:spcBef>
                <a:spcPts val="20"/>
              </a:spcBef>
            </a:pPr>
            <a:r>
              <a:rPr lang="en-US" sz="1600" b="1" kern="1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600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PATH</a:t>
            </a: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– Homozygosity for a recessive pathogenic genetic variant was detected</a:t>
            </a:r>
            <a:b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600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– Heterozygosity for a dominant pathogenic variant was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– Heterozygosity for a dominant pathogenic variant of moderate penetrance was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"/>
              </a:spcBef>
            </a:pP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600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PATH</a:t>
            </a: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– Heterozygosity for a dominant pathogenic variant of high penetrance was detected</a:t>
            </a:r>
            <a:b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6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Incidental/unexpected findings </a:t>
            </a:r>
            <a:r>
              <a:rPr lang="en-US" sz="1600" b="1" u="sng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en-US" sz="16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A+B grade 7-10 (class X):</a:t>
            </a:r>
            <a:endParaRPr lang="nb-NO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 genetic variant unrelated to the clinical question was detected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obvious match between genotype and phenotype.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clinical investigations necessary </a:t>
            </a:r>
            <a:endParaRPr lang="nb-NO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 descr="Et bilde som inneholder Grafikk, Fargerikt&#10;&#10;Automatisk generert beskrivelse">
            <a:extLst>
              <a:ext uri="{FF2B5EF4-FFF2-40B4-BE49-F238E27FC236}">
                <a16:creationId xmlns:a16="http://schemas.microsoft.com/office/drawing/2014/main" id="{4286DF02-9CB8-8BC0-E7F4-CB218751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0" y="29302"/>
            <a:ext cx="1877398" cy="187739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42DC961-3587-687A-087A-2A458ADBE692}"/>
              </a:ext>
            </a:extLst>
          </p:cNvPr>
          <p:cNvSpPr txBox="1"/>
          <p:nvPr/>
        </p:nvSpPr>
        <p:spPr>
          <a:xfrm>
            <a:off x="318142" y="1733847"/>
            <a:ext cx="2271584" cy="5201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b="1" dirty="0"/>
              <a:t>3. </a:t>
            </a:r>
            <a:r>
              <a:rPr lang="nb-NO" sz="2400" b="1" dirty="0" err="1"/>
              <a:t>Should</a:t>
            </a:r>
            <a:r>
              <a:rPr lang="nb-NO" sz="2400" b="1" dirty="0"/>
              <a:t> </a:t>
            </a:r>
            <a:br>
              <a:rPr lang="nb-NO" sz="2400" b="1" dirty="0"/>
            </a:br>
            <a:r>
              <a:rPr lang="nb-NO" sz="2400" b="1" dirty="0" err="1"/>
              <a:t>the</a:t>
            </a:r>
            <a:r>
              <a:rPr lang="nb-NO" sz="2400" b="1" dirty="0"/>
              <a:t> variant or </a:t>
            </a:r>
            <a:br>
              <a:rPr lang="nb-NO" sz="2400" b="1" dirty="0"/>
            </a:br>
            <a:r>
              <a:rPr lang="nb-NO" sz="2400" b="1" dirty="0" err="1"/>
              <a:t>finding</a:t>
            </a:r>
            <a:r>
              <a:rPr lang="nb-NO" sz="2400" b="1" dirty="0"/>
              <a:t> be </a:t>
            </a:r>
            <a:br>
              <a:rPr lang="nb-NO" sz="2400" b="1" dirty="0"/>
            </a:br>
            <a:r>
              <a:rPr lang="nb-NO" sz="2400" b="1" dirty="0" err="1"/>
              <a:t>reported</a:t>
            </a:r>
            <a:r>
              <a:rPr lang="nb-NO" sz="2400" b="1" dirty="0"/>
              <a:t>?</a:t>
            </a:r>
            <a:br>
              <a:rPr lang="nb-NO" sz="2400" b="1" dirty="0"/>
            </a:br>
            <a:endParaRPr lang="nb-NO" sz="2800" b="1" dirty="0"/>
          </a:p>
          <a:p>
            <a:r>
              <a:rPr lang="nb-NO" sz="2800" b="1" dirty="0">
                <a:solidFill>
                  <a:srgbClr val="0070C0"/>
                </a:solidFill>
              </a:rPr>
              <a:t>ABC</a:t>
            </a:r>
            <a:r>
              <a:rPr lang="nb-NO" sz="2800" b="1" dirty="0"/>
              <a:t> </a:t>
            </a:r>
            <a:r>
              <a:rPr lang="nb-NO" sz="2800" b="1" dirty="0" err="1"/>
              <a:t>step</a:t>
            </a:r>
            <a:r>
              <a:rPr lang="nb-NO" sz="2800" b="1" dirty="0"/>
              <a:t> C: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Standard </a:t>
            </a:r>
            <a:r>
              <a:rPr lang="nb-NO" sz="2000" dirty="0" err="1"/>
              <a:t>but</a:t>
            </a:r>
            <a:br>
              <a:rPr lang="nb-NO" sz="2000" dirty="0"/>
            </a:br>
            <a:r>
              <a:rPr lang="nb-NO" sz="2000" dirty="0" err="1"/>
              <a:t>flexible</a:t>
            </a:r>
            <a:r>
              <a:rPr lang="nb-NO" sz="2000" dirty="0"/>
              <a:t> variant</a:t>
            </a:r>
            <a:br>
              <a:rPr lang="nb-NO" sz="2000" dirty="0"/>
            </a:br>
            <a:r>
              <a:rPr lang="nb-NO" sz="2000" dirty="0" err="1"/>
              <a:t>comments</a:t>
            </a:r>
            <a:endParaRPr lang="nb-NO" sz="2000" dirty="0"/>
          </a:p>
          <a:p>
            <a:r>
              <a:rPr lang="nb-NO" sz="2000" dirty="0" err="1"/>
              <a:t>based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joint </a:t>
            </a:r>
            <a:br>
              <a:rPr lang="nb-NO" sz="2000" dirty="0"/>
            </a:br>
            <a:r>
              <a:rPr lang="nb-NO" sz="2000" b="1" dirty="0"/>
              <a:t>A+B </a:t>
            </a:r>
            <a:r>
              <a:rPr lang="nb-NO" sz="2000" dirty="0" err="1"/>
              <a:t>class</a:t>
            </a:r>
            <a:r>
              <a:rPr lang="nb-NO" sz="2000" dirty="0"/>
              <a:t> </a:t>
            </a:r>
            <a:r>
              <a:rPr lang="nb-NO" sz="2000" b="1" dirty="0"/>
              <a:t>A to F</a:t>
            </a:r>
            <a:r>
              <a:rPr lang="nb-NO" sz="2000" dirty="0"/>
              <a:t> 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and </a:t>
            </a:r>
            <a:r>
              <a:rPr lang="nb-NO" sz="2000" dirty="0" err="1"/>
              <a:t>adapted</a:t>
            </a:r>
            <a:r>
              <a:rPr lang="nb-NO" sz="2000" dirty="0"/>
              <a:t> to </a:t>
            </a:r>
            <a:br>
              <a:rPr lang="nb-NO" sz="2000" dirty="0"/>
            </a:b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clinical</a:t>
            </a:r>
            <a:r>
              <a:rPr lang="nb-NO" sz="2000" dirty="0"/>
              <a:t> </a:t>
            </a:r>
            <a:r>
              <a:rPr lang="nb-NO" sz="2000" dirty="0" err="1"/>
              <a:t>question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81"/>
    </mc:Choice>
    <mc:Fallback xmlns="">
      <p:transition spd="slow" advTm="12148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6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8.4|11.2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28423</TotalTime>
  <Words>3519</Words>
  <Application>Microsoft Macintosh PowerPoint</Application>
  <PresentationFormat>Widescreen</PresentationFormat>
  <Paragraphs>535</Paragraphs>
  <Slides>35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The ACMG/AMP system  tries to answer the question of pathogenicity</vt:lpstr>
      <vt:lpstr>PowerPoint-presentasjon</vt:lpstr>
      <vt:lpstr>PowerPoint-presentasjon</vt:lpstr>
      <vt:lpstr>PowerPoint-presentasjon</vt:lpstr>
      <vt:lpstr>PowerPoint-presentasjon</vt:lpstr>
      <vt:lpstr>ABC points to remember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Why is the clinical question so important?</vt:lpstr>
      <vt:lpstr>PowerPoint-presentasjon</vt:lpstr>
      <vt:lpstr>PowerPoint-presentasjon</vt:lpstr>
      <vt:lpstr>PowerPoint-presentasjon</vt:lpstr>
      <vt:lpstr>Case 1: Well-known CHEK2 variant</vt:lpstr>
      <vt:lpstr>Case 10: Well-known hypomorphic ABCA4 allele</vt:lpstr>
      <vt:lpstr>PowerPoint-presentasjon</vt:lpstr>
      <vt:lpstr>PowerPoint-presentasjon</vt:lpstr>
      <vt:lpstr>PowerPoint-presentasjon</vt:lpstr>
      <vt:lpstr>Carrier of the F5 Leiden «mutation»</vt:lpstr>
      <vt:lpstr>.arr[GRCh37] 9q21.31(82125508_83332721)x1</vt:lpstr>
      <vt:lpstr>Extensive IBD in first child of first cousins</vt:lpstr>
      <vt:lpstr>EpiSign methylation signature</vt:lpstr>
      <vt:lpstr>PowerPoint-presentasjon</vt:lpstr>
      <vt:lpstr>The ABC classification system of variants/findings</vt:lpstr>
      <vt:lpstr>Take home message # 1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Gunnar Houge</dc:creator>
  <cp:lastModifiedBy>Gunnar Houge</cp:lastModifiedBy>
  <cp:revision>228</cp:revision>
  <dcterms:created xsi:type="dcterms:W3CDTF">2019-02-24T09:22:33Z</dcterms:created>
  <dcterms:modified xsi:type="dcterms:W3CDTF">2024-06-05T15:27:56Z</dcterms:modified>
</cp:coreProperties>
</file>